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3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2" r:id="rId35"/>
    <p:sldId id="293" r:id="rId36"/>
    <p:sldId id="294" r:id="rId37"/>
    <p:sldId id="295" r:id="rId38"/>
    <p:sldId id="291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5" r:id="rId66"/>
    <p:sldId id="322" r:id="rId67"/>
    <p:sldId id="323" r:id="rId68"/>
    <p:sldId id="324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8" r:id="rId81"/>
    <p:sldId id="337" r:id="rId82"/>
    <p:sldId id="339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69" r:id="rId112"/>
    <p:sldId id="370" r:id="rId113"/>
    <p:sldId id="371" r:id="rId114"/>
    <p:sldId id="372" r:id="rId115"/>
    <p:sldId id="373" r:id="rId116"/>
    <p:sldId id="374" r:id="rId117"/>
    <p:sldId id="375" r:id="rId118"/>
    <p:sldId id="376" r:id="rId119"/>
    <p:sldId id="377" r:id="rId120"/>
    <p:sldId id="378" r:id="rId121"/>
    <p:sldId id="379" r:id="rId122"/>
    <p:sldId id="380" r:id="rId123"/>
    <p:sldId id="381" r:id="rId124"/>
    <p:sldId id="382" r:id="rId125"/>
    <p:sldId id="384" r:id="rId126"/>
    <p:sldId id="385" r:id="rId127"/>
    <p:sldId id="386" r:id="rId128"/>
    <p:sldId id="387" r:id="rId129"/>
    <p:sldId id="388" r:id="rId130"/>
    <p:sldId id="389" r:id="rId131"/>
    <p:sldId id="390" r:id="rId1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3BFFE5-5436-43FF-858C-DC41B514D55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CA6361D7-209B-44B2-8F50-F6AA660601FC}">
      <dgm:prSet/>
      <dgm:spPr/>
      <dgm:t>
        <a:bodyPr/>
        <a:lstStyle/>
        <a:p>
          <a:pPr rtl="0"/>
          <a:r>
            <a:rPr lang="tr-TR" b="1" i="0" baseline="0" smtClean="0"/>
            <a:t>Arılarla Çalışırken...</a:t>
          </a:r>
          <a:r>
            <a:rPr lang="tr-TR" b="0" i="0" baseline="0" smtClean="0"/>
            <a:t> </a:t>
          </a:r>
          <a:endParaRPr lang="tr-TR"/>
        </a:p>
      </dgm:t>
    </dgm:pt>
    <dgm:pt modelId="{23E37F3E-C469-4C8A-ADFB-309963F865CC}" type="parTrans" cxnId="{A5DE0F87-83B8-400C-9EB8-293CD6F62A23}">
      <dgm:prSet/>
      <dgm:spPr/>
      <dgm:t>
        <a:bodyPr/>
        <a:lstStyle/>
        <a:p>
          <a:endParaRPr lang="tr-TR"/>
        </a:p>
      </dgm:t>
    </dgm:pt>
    <dgm:pt modelId="{AE48FB6A-C30D-48F4-8D00-B5DDDFB0D7B8}" type="sibTrans" cxnId="{A5DE0F87-83B8-400C-9EB8-293CD6F62A23}">
      <dgm:prSet/>
      <dgm:spPr/>
      <dgm:t>
        <a:bodyPr/>
        <a:lstStyle/>
        <a:p>
          <a:endParaRPr lang="tr-TR"/>
        </a:p>
      </dgm:t>
    </dgm:pt>
    <dgm:pt modelId="{1EE3A8C2-92EB-4658-8CC7-E15ADC7D1CA6}" type="pres">
      <dgm:prSet presAssocID="{093BFFE5-5436-43FF-858C-DC41B514D552}" presName="CompostProcess" presStyleCnt="0">
        <dgm:presLayoutVars>
          <dgm:dir/>
          <dgm:resizeHandles val="exact"/>
        </dgm:presLayoutVars>
      </dgm:prSet>
      <dgm:spPr/>
    </dgm:pt>
    <dgm:pt modelId="{732481B3-5756-4086-9E4E-4DAB3ECAE1A2}" type="pres">
      <dgm:prSet presAssocID="{093BFFE5-5436-43FF-858C-DC41B514D552}" presName="arrow" presStyleLbl="bgShp" presStyleIdx="0" presStyleCnt="1"/>
      <dgm:spPr/>
    </dgm:pt>
    <dgm:pt modelId="{0D1D5238-4F47-4838-80FF-2B3B130860A1}" type="pres">
      <dgm:prSet presAssocID="{093BFFE5-5436-43FF-858C-DC41B514D552}" presName="linearProcess" presStyleCnt="0"/>
      <dgm:spPr/>
    </dgm:pt>
    <dgm:pt modelId="{FE4D97C0-347A-4A97-85F2-6D8D6A72CA81}" type="pres">
      <dgm:prSet presAssocID="{CA6361D7-209B-44B2-8F50-F6AA660601FC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7013A0F0-00BB-4E58-AE78-50F15EB49E5C}" type="presOf" srcId="{093BFFE5-5436-43FF-858C-DC41B514D552}" destId="{1EE3A8C2-92EB-4658-8CC7-E15ADC7D1CA6}" srcOrd="0" destOrd="0" presId="urn:microsoft.com/office/officeart/2005/8/layout/hProcess9"/>
    <dgm:cxn modelId="{56671455-3EAC-4E4B-A9AD-2C1D21E4AFB8}" type="presOf" srcId="{CA6361D7-209B-44B2-8F50-F6AA660601FC}" destId="{FE4D97C0-347A-4A97-85F2-6D8D6A72CA81}" srcOrd="0" destOrd="0" presId="urn:microsoft.com/office/officeart/2005/8/layout/hProcess9"/>
    <dgm:cxn modelId="{A5DE0F87-83B8-400C-9EB8-293CD6F62A23}" srcId="{093BFFE5-5436-43FF-858C-DC41B514D552}" destId="{CA6361D7-209B-44B2-8F50-F6AA660601FC}" srcOrd="0" destOrd="0" parTransId="{23E37F3E-C469-4C8A-ADFB-309963F865CC}" sibTransId="{AE48FB6A-C30D-48F4-8D00-B5DDDFB0D7B8}"/>
    <dgm:cxn modelId="{C5B4E41A-42DD-4882-B534-4C76ADE4F130}" type="presParOf" srcId="{1EE3A8C2-92EB-4658-8CC7-E15ADC7D1CA6}" destId="{732481B3-5756-4086-9E4E-4DAB3ECAE1A2}" srcOrd="0" destOrd="0" presId="urn:microsoft.com/office/officeart/2005/8/layout/hProcess9"/>
    <dgm:cxn modelId="{8DE8E627-B118-4661-9D9B-10A4881F72FA}" type="presParOf" srcId="{1EE3A8C2-92EB-4658-8CC7-E15ADC7D1CA6}" destId="{0D1D5238-4F47-4838-80FF-2B3B130860A1}" srcOrd="1" destOrd="0" presId="urn:microsoft.com/office/officeart/2005/8/layout/hProcess9"/>
    <dgm:cxn modelId="{FF3F4279-C14C-4614-B2B2-B7ABE34C0A7F}" type="presParOf" srcId="{0D1D5238-4F47-4838-80FF-2B3B130860A1}" destId="{FE4D97C0-347A-4A97-85F2-6D8D6A72CA81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A340FF-CF5B-4CBF-BDBC-43D605C401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88DAE28C-B38A-4E6F-89C9-BBAC7D1B4E0E}">
      <dgm:prSet/>
      <dgm:spPr/>
      <dgm:t>
        <a:bodyPr/>
        <a:lstStyle/>
        <a:p>
          <a:pPr algn="ctr" rtl="0"/>
          <a:r>
            <a:rPr lang="tr-TR" b="1" i="0" baseline="0" dirty="0" smtClean="0"/>
            <a:t>Arıcılığa Başlarken...</a:t>
          </a:r>
          <a:r>
            <a:rPr lang="tr-TR" b="0" i="0" baseline="0" dirty="0" smtClean="0"/>
            <a:t> </a:t>
          </a:r>
          <a:endParaRPr lang="tr-TR" dirty="0"/>
        </a:p>
      </dgm:t>
    </dgm:pt>
    <dgm:pt modelId="{01548233-52B3-4F58-B16E-EBD444761A3C}" type="parTrans" cxnId="{9BEF17F3-3C4B-45CB-AB9C-6D491BA1A1C1}">
      <dgm:prSet/>
      <dgm:spPr/>
      <dgm:t>
        <a:bodyPr/>
        <a:lstStyle/>
        <a:p>
          <a:endParaRPr lang="tr-TR"/>
        </a:p>
      </dgm:t>
    </dgm:pt>
    <dgm:pt modelId="{83104309-98B9-4DF3-BA0E-0143C196D171}" type="sibTrans" cxnId="{9BEF17F3-3C4B-45CB-AB9C-6D491BA1A1C1}">
      <dgm:prSet/>
      <dgm:spPr/>
      <dgm:t>
        <a:bodyPr/>
        <a:lstStyle/>
        <a:p>
          <a:endParaRPr lang="tr-TR"/>
        </a:p>
      </dgm:t>
    </dgm:pt>
    <dgm:pt modelId="{C76C2C14-1617-4EBE-8C82-FB51CC2C0298}" type="pres">
      <dgm:prSet presAssocID="{C7A340FF-CF5B-4CBF-BDBC-43D605C401BB}" presName="linear" presStyleCnt="0">
        <dgm:presLayoutVars>
          <dgm:animLvl val="lvl"/>
          <dgm:resizeHandles val="exact"/>
        </dgm:presLayoutVars>
      </dgm:prSet>
      <dgm:spPr/>
    </dgm:pt>
    <dgm:pt modelId="{D3832B04-3C9A-4291-B0CA-A0C7D9ACD33C}" type="pres">
      <dgm:prSet presAssocID="{88DAE28C-B38A-4E6F-89C9-BBAC7D1B4E0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BEF17F3-3C4B-45CB-AB9C-6D491BA1A1C1}" srcId="{C7A340FF-CF5B-4CBF-BDBC-43D605C401BB}" destId="{88DAE28C-B38A-4E6F-89C9-BBAC7D1B4E0E}" srcOrd="0" destOrd="0" parTransId="{01548233-52B3-4F58-B16E-EBD444761A3C}" sibTransId="{83104309-98B9-4DF3-BA0E-0143C196D171}"/>
    <dgm:cxn modelId="{8EE0119C-29AD-492F-B0AF-CF6A91B3E06A}" type="presOf" srcId="{C7A340FF-CF5B-4CBF-BDBC-43D605C401BB}" destId="{C76C2C14-1617-4EBE-8C82-FB51CC2C0298}" srcOrd="0" destOrd="0" presId="urn:microsoft.com/office/officeart/2005/8/layout/vList2"/>
    <dgm:cxn modelId="{38BFE7C9-1353-433F-A1D0-B2E4BAEA5BD6}" type="presOf" srcId="{88DAE28C-B38A-4E6F-89C9-BBAC7D1B4E0E}" destId="{D3832B04-3C9A-4291-B0CA-A0C7D9ACD33C}" srcOrd="0" destOrd="0" presId="urn:microsoft.com/office/officeart/2005/8/layout/vList2"/>
    <dgm:cxn modelId="{871EA807-117B-4075-9D3B-1B6CCD58FA85}" type="presParOf" srcId="{C76C2C14-1617-4EBE-8C82-FB51CC2C0298}" destId="{D3832B04-3C9A-4291-B0CA-A0C7D9ACD3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5B9A9A-1B92-4703-BFE5-4F612BDA007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91A50D04-E653-4688-8270-7A54E78F0D40}">
      <dgm:prSet/>
      <dgm:spPr/>
      <dgm:t>
        <a:bodyPr/>
        <a:lstStyle/>
        <a:p>
          <a:pPr rtl="0"/>
          <a:r>
            <a:rPr lang="tr-TR" b="1" i="0" baseline="0" dirty="0" smtClean="0"/>
            <a:t>Arıcılık Malzemeleri</a:t>
          </a:r>
          <a:endParaRPr lang="tr-TR" dirty="0"/>
        </a:p>
      </dgm:t>
    </dgm:pt>
    <dgm:pt modelId="{B5B36B98-703E-4C4A-8884-743565ACC4A2}" type="parTrans" cxnId="{38B18096-BD0B-4229-B5FD-21206E5E4981}">
      <dgm:prSet/>
      <dgm:spPr/>
      <dgm:t>
        <a:bodyPr/>
        <a:lstStyle/>
        <a:p>
          <a:endParaRPr lang="tr-TR"/>
        </a:p>
      </dgm:t>
    </dgm:pt>
    <dgm:pt modelId="{9BCBEC69-64AC-4BF5-8083-7EB5A6358673}" type="sibTrans" cxnId="{38B18096-BD0B-4229-B5FD-21206E5E4981}">
      <dgm:prSet/>
      <dgm:spPr/>
      <dgm:t>
        <a:bodyPr/>
        <a:lstStyle/>
        <a:p>
          <a:endParaRPr lang="tr-TR"/>
        </a:p>
      </dgm:t>
    </dgm:pt>
    <dgm:pt modelId="{97CD6DC4-8E95-481E-8417-A167A8274287}" type="pres">
      <dgm:prSet presAssocID="{B75B9A9A-1B92-4703-BFE5-4F612BDA007F}" presName="Name0" presStyleCnt="0">
        <dgm:presLayoutVars>
          <dgm:dir/>
          <dgm:resizeHandles val="exact"/>
        </dgm:presLayoutVars>
      </dgm:prSet>
      <dgm:spPr/>
    </dgm:pt>
    <dgm:pt modelId="{8E710601-6995-4AEA-AEAB-57AE8E161130}" type="pres">
      <dgm:prSet presAssocID="{91A50D04-E653-4688-8270-7A54E78F0D40}" presName="node" presStyleLbl="node1" presStyleIdx="0" presStyleCnt="1">
        <dgm:presLayoutVars>
          <dgm:bulletEnabled val="1"/>
        </dgm:presLayoutVars>
      </dgm:prSet>
      <dgm:spPr/>
    </dgm:pt>
  </dgm:ptLst>
  <dgm:cxnLst>
    <dgm:cxn modelId="{38B18096-BD0B-4229-B5FD-21206E5E4981}" srcId="{B75B9A9A-1B92-4703-BFE5-4F612BDA007F}" destId="{91A50D04-E653-4688-8270-7A54E78F0D40}" srcOrd="0" destOrd="0" parTransId="{B5B36B98-703E-4C4A-8884-743565ACC4A2}" sibTransId="{9BCBEC69-64AC-4BF5-8083-7EB5A6358673}"/>
    <dgm:cxn modelId="{1DCDC5E3-A4EB-4CB0-8027-242ACD91689C}" type="presOf" srcId="{91A50D04-E653-4688-8270-7A54E78F0D40}" destId="{8E710601-6995-4AEA-AEAB-57AE8E161130}" srcOrd="0" destOrd="0" presId="urn:microsoft.com/office/officeart/2005/8/layout/process1"/>
    <dgm:cxn modelId="{37F35C3E-396E-40E3-A27C-851885B413AE}" type="presOf" srcId="{B75B9A9A-1B92-4703-BFE5-4F612BDA007F}" destId="{97CD6DC4-8E95-481E-8417-A167A8274287}" srcOrd="0" destOrd="0" presId="urn:microsoft.com/office/officeart/2005/8/layout/process1"/>
    <dgm:cxn modelId="{6ED51A81-90D0-4BB3-9BD0-A5A9A987B398}" type="presParOf" srcId="{97CD6DC4-8E95-481E-8417-A167A8274287}" destId="{8E710601-6995-4AEA-AEAB-57AE8E16113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A0219A-9DE9-4B9F-9383-6DE74B8DC4A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62CE44EC-1385-4605-8B04-D92DFB5B0C2B}">
      <dgm:prSet/>
      <dgm:spPr/>
      <dgm:t>
        <a:bodyPr/>
        <a:lstStyle/>
        <a:p>
          <a:pPr rtl="0"/>
          <a:r>
            <a:rPr lang="tr-TR" b="1" i="0" baseline="0" smtClean="0"/>
            <a:t>Bal Arılarında İletişim</a:t>
          </a:r>
          <a:endParaRPr lang="tr-TR"/>
        </a:p>
      </dgm:t>
    </dgm:pt>
    <dgm:pt modelId="{C39CAF6D-D9E3-462F-B4C3-97B978439512}" type="parTrans" cxnId="{66BBB87C-F97B-43DE-9F76-76253265F8F8}">
      <dgm:prSet/>
      <dgm:spPr/>
      <dgm:t>
        <a:bodyPr/>
        <a:lstStyle/>
        <a:p>
          <a:endParaRPr lang="tr-TR"/>
        </a:p>
      </dgm:t>
    </dgm:pt>
    <dgm:pt modelId="{1E46D1C0-5207-44CC-A404-33138FCC4109}" type="sibTrans" cxnId="{66BBB87C-F97B-43DE-9F76-76253265F8F8}">
      <dgm:prSet/>
      <dgm:spPr/>
      <dgm:t>
        <a:bodyPr/>
        <a:lstStyle/>
        <a:p>
          <a:endParaRPr lang="tr-TR"/>
        </a:p>
      </dgm:t>
    </dgm:pt>
    <dgm:pt modelId="{BA8AE5C8-F160-4CA2-A93D-5903EA610B39}" type="pres">
      <dgm:prSet presAssocID="{A5A0219A-9DE9-4B9F-9383-6DE74B8DC4A5}" presName="Name0" presStyleCnt="0">
        <dgm:presLayoutVars>
          <dgm:dir/>
          <dgm:resizeHandles val="exact"/>
        </dgm:presLayoutVars>
      </dgm:prSet>
      <dgm:spPr/>
    </dgm:pt>
    <dgm:pt modelId="{9815BAFC-F96F-446E-AC8A-6810FCE55DAA}" type="pres">
      <dgm:prSet presAssocID="{62CE44EC-1385-4605-8B04-D92DFB5B0C2B}" presName="node" presStyleLbl="node1" presStyleIdx="0" presStyleCnt="1">
        <dgm:presLayoutVars>
          <dgm:bulletEnabled val="1"/>
        </dgm:presLayoutVars>
      </dgm:prSet>
      <dgm:spPr/>
    </dgm:pt>
  </dgm:ptLst>
  <dgm:cxnLst>
    <dgm:cxn modelId="{49FADF8B-E9F9-41B2-B4CA-610239B49FA3}" type="presOf" srcId="{62CE44EC-1385-4605-8B04-D92DFB5B0C2B}" destId="{9815BAFC-F96F-446E-AC8A-6810FCE55DAA}" srcOrd="0" destOrd="0" presId="urn:microsoft.com/office/officeart/2005/8/layout/process1"/>
    <dgm:cxn modelId="{3A8E63D2-7303-418F-AF2E-1CAEE789790B}" type="presOf" srcId="{A5A0219A-9DE9-4B9F-9383-6DE74B8DC4A5}" destId="{BA8AE5C8-F160-4CA2-A93D-5903EA610B39}" srcOrd="0" destOrd="0" presId="urn:microsoft.com/office/officeart/2005/8/layout/process1"/>
    <dgm:cxn modelId="{66BBB87C-F97B-43DE-9F76-76253265F8F8}" srcId="{A5A0219A-9DE9-4B9F-9383-6DE74B8DC4A5}" destId="{62CE44EC-1385-4605-8B04-D92DFB5B0C2B}" srcOrd="0" destOrd="0" parTransId="{C39CAF6D-D9E3-462F-B4C3-97B978439512}" sibTransId="{1E46D1C0-5207-44CC-A404-33138FCC4109}"/>
    <dgm:cxn modelId="{CFEB5ABA-5687-4816-B1F8-AE1EE1C46A94}" type="presParOf" srcId="{BA8AE5C8-F160-4CA2-A93D-5903EA610B39}" destId="{9815BAFC-F96F-446E-AC8A-6810FCE55DAA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890E79-23C5-4AC2-AEF7-1EC77CE47C8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E6BA5EA7-2933-45C8-9608-6ED99A99A896}">
      <dgm:prSet/>
      <dgm:spPr/>
      <dgm:t>
        <a:bodyPr/>
        <a:lstStyle/>
        <a:p>
          <a:pPr rtl="0"/>
          <a:r>
            <a:rPr lang="tr-TR" b="1" i="0" baseline="0" dirty="0" smtClean="0"/>
            <a:t>Bal Hasadı</a:t>
          </a:r>
          <a:endParaRPr lang="tr-TR" dirty="0"/>
        </a:p>
      </dgm:t>
    </dgm:pt>
    <dgm:pt modelId="{2F012CEA-1A22-4A8F-87F3-460A9EE4F34B}" type="parTrans" cxnId="{8F7BE221-4A58-4355-8639-5030FBB53A88}">
      <dgm:prSet/>
      <dgm:spPr/>
      <dgm:t>
        <a:bodyPr/>
        <a:lstStyle/>
        <a:p>
          <a:endParaRPr lang="tr-TR"/>
        </a:p>
      </dgm:t>
    </dgm:pt>
    <dgm:pt modelId="{03B5A6F6-7ECB-4D11-89A8-2DC2FDD917F7}" type="sibTrans" cxnId="{8F7BE221-4A58-4355-8639-5030FBB53A88}">
      <dgm:prSet/>
      <dgm:spPr/>
      <dgm:t>
        <a:bodyPr/>
        <a:lstStyle/>
        <a:p>
          <a:endParaRPr lang="tr-TR"/>
        </a:p>
      </dgm:t>
    </dgm:pt>
    <dgm:pt modelId="{0D251833-8623-4B3E-8032-A38EE6EA853C}" type="pres">
      <dgm:prSet presAssocID="{42890E79-23C5-4AC2-AEF7-1EC77CE47C86}" presName="Name0" presStyleCnt="0">
        <dgm:presLayoutVars>
          <dgm:dir/>
          <dgm:resizeHandles val="exact"/>
        </dgm:presLayoutVars>
      </dgm:prSet>
      <dgm:spPr/>
    </dgm:pt>
    <dgm:pt modelId="{C0E44A78-0D8F-42CC-A123-3868D75A01AC}" type="pres">
      <dgm:prSet presAssocID="{E6BA5EA7-2933-45C8-9608-6ED99A99A896}" presName="node" presStyleLbl="node1" presStyleIdx="0" presStyleCnt="1" custLinFactNeighborX="799" custLinFactNeighborY="30701">
        <dgm:presLayoutVars>
          <dgm:bulletEnabled val="1"/>
        </dgm:presLayoutVars>
      </dgm:prSet>
      <dgm:spPr/>
    </dgm:pt>
  </dgm:ptLst>
  <dgm:cxnLst>
    <dgm:cxn modelId="{EBFB13CA-1A2C-4082-B99F-187CF4E22963}" type="presOf" srcId="{E6BA5EA7-2933-45C8-9608-6ED99A99A896}" destId="{C0E44A78-0D8F-42CC-A123-3868D75A01AC}" srcOrd="0" destOrd="0" presId="urn:microsoft.com/office/officeart/2005/8/layout/process1"/>
    <dgm:cxn modelId="{8F7BE221-4A58-4355-8639-5030FBB53A88}" srcId="{42890E79-23C5-4AC2-AEF7-1EC77CE47C86}" destId="{E6BA5EA7-2933-45C8-9608-6ED99A99A896}" srcOrd="0" destOrd="0" parTransId="{2F012CEA-1A22-4A8F-87F3-460A9EE4F34B}" sibTransId="{03B5A6F6-7ECB-4D11-89A8-2DC2FDD917F7}"/>
    <dgm:cxn modelId="{28DB0138-B2FD-472B-91DC-04322128EE11}" type="presOf" srcId="{42890E79-23C5-4AC2-AEF7-1EC77CE47C86}" destId="{0D251833-8623-4B3E-8032-A38EE6EA853C}" srcOrd="0" destOrd="0" presId="urn:microsoft.com/office/officeart/2005/8/layout/process1"/>
    <dgm:cxn modelId="{E7595854-BF4F-4B0C-9173-5393400CC282}" type="presParOf" srcId="{0D251833-8623-4B3E-8032-A38EE6EA853C}" destId="{C0E44A78-0D8F-42CC-A123-3868D75A01AC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0B1E86-7E89-42D3-9AE4-C871F672794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6F4BA5FD-56A6-44D0-B530-51EEB726F7B4}">
      <dgm:prSet/>
      <dgm:spPr/>
      <dgm:t>
        <a:bodyPr/>
        <a:lstStyle/>
        <a:p>
          <a:pPr rtl="0"/>
          <a:r>
            <a:rPr lang="tr-TR" b="1" i="0" baseline="0" smtClean="0"/>
            <a:t>Arı Kışlatma</a:t>
          </a:r>
          <a:endParaRPr lang="tr-TR"/>
        </a:p>
      </dgm:t>
    </dgm:pt>
    <dgm:pt modelId="{AC2EA745-E434-42F5-AD1A-E971EECEA40F}" type="parTrans" cxnId="{2F38820B-DD74-47D5-9AF8-020244F76125}">
      <dgm:prSet/>
      <dgm:spPr/>
      <dgm:t>
        <a:bodyPr/>
        <a:lstStyle/>
        <a:p>
          <a:endParaRPr lang="tr-TR"/>
        </a:p>
      </dgm:t>
    </dgm:pt>
    <dgm:pt modelId="{BBA98CAF-1475-438D-ACDA-BD58044AEEF3}" type="sibTrans" cxnId="{2F38820B-DD74-47D5-9AF8-020244F76125}">
      <dgm:prSet/>
      <dgm:spPr/>
      <dgm:t>
        <a:bodyPr/>
        <a:lstStyle/>
        <a:p>
          <a:endParaRPr lang="tr-TR"/>
        </a:p>
      </dgm:t>
    </dgm:pt>
    <dgm:pt modelId="{09DC31F6-B419-4B53-92B7-B4139DB9AFE1}" type="pres">
      <dgm:prSet presAssocID="{030B1E86-7E89-42D3-9AE4-C871F6727942}" presName="Name0" presStyleCnt="0">
        <dgm:presLayoutVars>
          <dgm:dir/>
          <dgm:resizeHandles val="exact"/>
        </dgm:presLayoutVars>
      </dgm:prSet>
      <dgm:spPr/>
    </dgm:pt>
    <dgm:pt modelId="{3FB3282A-02A4-444C-B07F-573433084585}" type="pres">
      <dgm:prSet presAssocID="{6F4BA5FD-56A6-44D0-B530-51EEB726F7B4}" presName="node" presStyleLbl="node1" presStyleIdx="0" presStyleCnt="1">
        <dgm:presLayoutVars>
          <dgm:bulletEnabled val="1"/>
        </dgm:presLayoutVars>
      </dgm:prSet>
      <dgm:spPr/>
    </dgm:pt>
  </dgm:ptLst>
  <dgm:cxnLst>
    <dgm:cxn modelId="{30182209-CC23-4E0D-8284-B33891A3AC8B}" type="presOf" srcId="{6F4BA5FD-56A6-44D0-B530-51EEB726F7B4}" destId="{3FB3282A-02A4-444C-B07F-573433084585}" srcOrd="0" destOrd="0" presId="urn:microsoft.com/office/officeart/2005/8/layout/process1"/>
    <dgm:cxn modelId="{2F38820B-DD74-47D5-9AF8-020244F76125}" srcId="{030B1E86-7E89-42D3-9AE4-C871F6727942}" destId="{6F4BA5FD-56A6-44D0-B530-51EEB726F7B4}" srcOrd="0" destOrd="0" parTransId="{AC2EA745-E434-42F5-AD1A-E971EECEA40F}" sibTransId="{BBA98CAF-1475-438D-ACDA-BD58044AEEF3}"/>
    <dgm:cxn modelId="{0D39E3E7-7DA4-473B-95CC-DDA21E2DF4CE}" type="presOf" srcId="{030B1E86-7E89-42D3-9AE4-C871F6727942}" destId="{09DC31F6-B419-4B53-92B7-B4139DB9AFE1}" srcOrd="0" destOrd="0" presId="urn:microsoft.com/office/officeart/2005/8/layout/process1"/>
    <dgm:cxn modelId="{2CD4419D-789F-45EA-BFE9-E837C2F70268}" type="presParOf" srcId="{09DC31F6-B419-4B53-92B7-B4139DB9AFE1}" destId="{3FB3282A-02A4-444C-B07F-573433084585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30F1DF-4616-440C-ACDE-DCC2C3BAF1B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20E75BC9-A7B9-46E9-8316-B3F866A362EA}">
      <dgm:prSet/>
      <dgm:spPr/>
      <dgm:t>
        <a:bodyPr/>
        <a:lstStyle/>
        <a:p>
          <a:pPr rtl="0"/>
          <a:r>
            <a:rPr lang="tr-TR" b="1" i="0" baseline="0" dirty="0" smtClean="0"/>
            <a:t>Arı Hastalık ve Zararlıları</a:t>
          </a:r>
          <a:endParaRPr lang="tr-TR" dirty="0"/>
        </a:p>
      </dgm:t>
    </dgm:pt>
    <dgm:pt modelId="{8B1A7D4C-4F01-4F72-A39D-31E9F406A3DD}" type="parTrans" cxnId="{28C28554-0417-4E30-A75A-BD75BADC9DAC}">
      <dgm:prSet/>
      <dgm:spPr/>
      <dgm:t>
        <a:bodyPr/>
        <a:lstStyle/>
        <a:p>
          <a:endParaRPr lang="tr-TR"/>
        </a:p>
      </dgm:t>
    </dgm:pt>
    <dgm:pt modelId="{2E426A78-BBC4-4C44-84C2-0C8C0126EFA4}" type="sibTrans" cxnId="{28C28554-0417-4E30-A75A-BD75BADC9DAC}">
      <dgm:prSet/>
      <dgm:spPr/>
      <dgm:t>
        <a:bodyPr/>
        <a:lstStyle/>
        <a:p>
          <a:endParaRPr lang="tr-TR"/>
        </a:p>
      </dgm:t>
    </dgm:pt>
    <dgm:pt modelId="{338B9A6F-7FE2-4DA5-AF1F-BE85152EF566}" type="pres">
      <dgm:prSet presAssocID="{8230F1DF-4616-440C-ACDE-DCC2C3BAF1B3}" presName="Name0" presStyleCnt="0">
        <dgm:presLayoutVars>
          <dgm:dir/>
          <dgm:resizeHandles val="exact"/>
        </dgm:presLayoutVars>
      </dgm:prSet>
      <dgm:spPr/>
    </dgm:pt>
    <dgm:pt modelId="{6AF7E174-F736-416B-AA8F-E1943DB39D5D}" type="pres">
      <dgm:prSet presAssocID="{20E75BC9-A7B9-46E9-8316-B3F866A362EA}" presName="node" presStyleLbl="node1" presStyleIdx="0" presStyleCnt="1">
        <dgm:presLayoutVars>
          <dgm:bulletEnabled val="1"/>
        </dgm:presLayoutVars>
      </dgm:prSet>
      <dgm:spPr/>
    </dgm:pt>
  </dgm:ptLst>
  <dgm:cxnLst>
    <dgm:cxn modelId="{28C28554-0417-4E30-A75A-BD75BADC9DAC}" srcId="{8230F1DF-4616-440C-ACDE-DCC2C3BAF1B3}" destId="{20E75BC9-A7B9-46E9-8316-B3F866A362EA}" srcOrd="0" destOrd="0" parTransId="{8B1A7D4C-4F01-4F72-A39D-31E9F406A3DD}" sibTransId="{2E426A78-BBC4-4C44-84C2-0C8C0126EFA4}"/>
    <dgm:cxn modelId="{2393EAEB-6DD5-4E85-A997-2CDADA52AC2B}" type="presOf" srcId="{20E75BC9-A7B9-46E9-8316-B3F866A362EA}" destId="{6AF7E174-F736-416B-AA8F-E1943DB39D5D}" srcOrd="0" destOrd="0" presId="urn:microsoft.com/office/officeart/2005/8/layout/process1"/>
    <dgm:cxn modelId="{F5B2DA4C-9E66-4C88-B3B8-1944630A4AE8}" type="presOf" srcId="{8230F1DF-4616-440C-ACDE-DCC2C3BAF1B3}" destId="{338B9A6F-7FE2-4DA5-AF1F-BE85152EF566}" srcOrd="0" destOrd="0" presId="urn:microsoft.com/office/officeart/2005/8/layout/process1"/>
    <dgm:cxn modelId="{28705CC7-FAF8-4299-A6B5-0B497D3C9600}" type="presParOf" srcId="{338B9A6F-7FE2-4DA5-AF1F-BE85152EF566}" destId="{6AF7E174-F736-416B-AA8F-E1943DB39D5D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AD8B7D4-6468-4AAD-A5F6-69D96668F66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F0A64AE4-7CC7-4E97-90E1-72D30F7D2DBF}">
      <dgm:prSet/>
      <dgm:spPr/>
      <dgm:t>
        <a:bodyPr/>
        <a:lstStyle/>
        <a:p>
          <a:pPr rtl="0"/>
          <a:r>
            <a:rPr lang="tr-TR" smtClean="0"/>
            <a:t>Amerikan Yavru Çürüklüğü</a:t>
          </a:r>
          <a:endParaRPr lang="tr-TR"/>
        </a:p>
      </dgm:t>
    </dgm:pt>
    <dgm:pt modelId="{9FEC846E-C0D3-479B-A3E7-8743E90F1C90}" type="parTrans" cxnId="{F4D7D54C-6C2E-46AB-A493-D649910F3992}">
      <dgm:prSet/>
      <dgm:spPr/>
      <dgm:t>
        <a:bodyPr/>
        <a:lstStyle/>
        <a:p>
          <a:endParaRPr lang="tr-TR"/>
        </a:p>
      </dgm:t>
    </dgm:pt>
    <dgm:pt modelId="{2F163F4C-98BD-47A1-9E7D-A5106B203F9C}" type="sibTrans" cxnId="{F4D7D54C-6C2E-46AB-A493-D649910F3992}">
      <dgm:prSet/>
      <dgm:spPr/>
      <dgm:t>
        <a:bodyPr/>
        <a:lstStyle/>
        <a:p>
          <a:endParaRPr lang="tr-TR"/>
        </a:p>
      </dgm:t>
    </dgm:pt>
    <dgm:pt modelId="{0ED732CD-2E57-437F-8664-32FA399798C2}" type="pres">
      <dgm:prSet presAssocID="{BAD8B7D4-6468-4AAD-A5F6-69D96668F66F}" presName="Name0" presStyleCnt="0">
        <dgm:presLayoutVars>
          <dgm:dir/>
          <dgm:resizeHandles val="exact"/>
        </dgm:presLayoutVars>
      </dgm:prSet>
      <dgm:spPr/>
    </dgm:pt>
    <dgm:pt modelId="{57BF3010-7AE9-43C0-9D46-6F8621F857DA}" type="pres">
      <dgm:prSet presAssocID="{F0A64AE4-7CC7-4E97-90E1-72D30F7D2DBF}" presName="node" presStyleLbl="node1" presStyleIdx="0" presStyleCnt="1">
        <dgm:presLayoutVars>
          <dgm:bulletEnabled val="1"/>
        </dgm:presLayoutVars>
      </dgm:prSet>
      <dgm:spPr/>
    </dgm:pt>
  </dgm:ptLst>
  <dgm:cxnLst>
    <dgm:cxn modelId="{4B620D4C-5A6E-4D8E-B976-8E6306C36ABB}" type="presOf" srcId="{BAD8B7D4-6468-4AAD-A5F6-69D96668F66F}" destId="{0ED732CD-2E57-437F-8664-32FA399798C2}" srcOrd="0" destOrd="0" presId="urn:microsoft.com/office/officeart/2005/8/layout/process1"/>
    <dgm:cxn modelId="{91B421D0-FEBC-4525-92D9-BF84FBC06CA3}" type="presOf" srcId="{F0A64AE4-7CC7-4E97-90E1-72D30F7D2DBF}" destId="{57BF3010-7AE9-43C0-9D46-6F8621F857DA}" srcOrd="0" destOrd="0" presId="urn:microsoft.com/office/officeart/2005/8/layout/process1"/>
    <dgm:cxn modelId="{F4D7D54C-6C2E-46AB-A493-D649910F3992}" srcId="{BAD8B7D4-6468-4AAD-A5F6-69D96668F66F}" destId="{F0A64AE4-7CC7-4E97-90E1-72D30F7D2DBF}" srcOrd="0" destOrd="0" parTransId="{9FEC846E-C0D3-479B-A3E7-8743E90F1C90}" sibTransId="{2F163F4C-98BD-47A1-9E7D-A5106B203F9C}"/>
    <dgm:cxn modelId="{4B339788-9ACB-4731-8C2E-5C439531A75E}" type="presParOf" srcId="{0ED732CD-2E57-437F-8664-32FA399798C2}" destId="{57BF3010-7AE9-43C0-9D46-6F8621F857DA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C20F164-0745-424D-914E-2802347580C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59C1573D-46CB-4B0A-B89A-9DA9F939007A}">
      <dgm:prSet/>
      <dgm:spPr/>
      <dgm:t>
        <a:bodyPr/>
        <a:lstStyle/>
        <a:p>
          <a:pPr rtl="0"/>
          <a:r>
            <a:rPr lang="tr-TR" smtClean="0"/>
            <a:t>Avrupa Yavru Çürüklüğü</a:t>
          </a:r>
          <a:endParaRPr lang="tr-TR"/>
        </a:p>
      </dgm:t>
    </dgm:pt>
    <dgm:pt modelId="{23C432AD-0572-4063-B73C-7E27F9F44965}" type="parTrans" cxnId="{1F58710D-562A-4783-8F1C-7CEF9D6881A0}">
      <dgm:prSet/>
      <dgm:spPr/>
      <dgm:t>
        <a:bodyPr/>
        <a:lstStyle/>
        <a:p>
          <a:endParaRPr lang="tr-TR"/>
        </a:p>
      </dgm:t>
    </dgm:pt>
    <dgm:pt modelId="{FF71FE84-9B21-4F36-8B74-34F9E0B2FFBF}" type="sibTrans" cxnId="{1F58710D-562A-4783-8F1C-7CEF9D6881A0}">
      <dgm:prSet/>
      <dgm:spPr/>
      <dgm:t>
        <a:bodyPr/>
        <a:lstStyle/>
        <a:p>
          <a:endParaRPr lang="tr-TR"/>
        </a:p>
      </dgm:t>
    </dgm:pt>
    <dgm:pt modelId="{BB80372B-70CD-497F-9B66-B0035E9F2832}" type="pres">
      <dgm:prSet presAssocID="{8C20F164-0745-424D-914E-2802347580C2}" presName="Name0" presStyleCnt="0">
        <dgm:presLayoutVars>
          <dgm:dir/>
          <dgm:resizeHandles val="exact"/>
        </dgm:presLayoutVars>
      </dgm:prSet>
      <dgm:spPr/>
    </dgm:pt>
    <dgm:pt modelId="{B5E232A5-8C94-4889-9F6D-0A9EBB12631B}" type="pres">
      <dgm:prSet presAssocID="{59C1573D-46CB-4B0A-B89A-9DA9F939007A}" presName="node" presStyleLbl="node1" presStyleIdx="0" presStyleCnt="1">
        <dgm:presLayoutVars>
          <dgm:bulletEnabled val="1"/>
        </dgm:presLayoutVars>
      </dgm:prSet>
      <dgm:spPr/>
    </dgm:pt>
  </dgm:ptLst>
  <dgm:cxnLst>
    <dgm:cxn modelId="{1F58710D-562A-4783-8F1C-7CEF9D6881A0}" srcId="{8C20F164-0745-424D-914E-2802347580C2}" destId="{59C1573D-46CB-4B0A-B89A-9DA9F939007A}" srcOrd="0" destOrd="0" parTransId="{23C432AD-0572-4063-B73C-7E27F9F44965}" sibTransId="{FF71FE84-9B21-4F36-8B74-34F9E0B2FFBF}"/>
    <dgm:cxn modelId="{32D4715F-DC2F-42D7-8261-42BB8A99E27E}" type="presOf" srcId="{59C1573D-46CB-4B0A-B89A-9DA9F939007A}" destId="{B5E232A5-8C94-4889-9F6D-0A9EBB12631B}" srcOrd="0" destOrd="0" presId="urn:microsoft.com/office/officeart/2005/8/layout/process1"/>
    <dgm:cxn modelId="{63717A91-12E1-478B-B42A-A59201538977}" type="presOf" srcId="{8C20F164-0745-424D-914E-2802347580C2}" destId="{BB80372B-70CD-497F-9B66-B0035E9F2832}" srcOrd="0" destOrd="0" presId="urn:microsoft.com/office/officeart/2005/8/layout/process1"/>
    <dgm:cxn modelId="{87AD338B-B5CE-4938-8A7D-212F72ACD96A}" type="presParOf" srcId="{BB80372B-70CD-497F-9B66-B0035E9F2832}" destId="{B5E232A5-8C94-4889-9F6D-0A9EBB12631B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D003527-F1FD-4DA4-9789-BFC82A32C5C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06A1A188-B691-4E1F-8827-DE9177FFD79F}">
      <dgm:prSet/>
      <dgm:spPr/>
      <dgm:t>
        <a:bodyPr/>
        <a:lstStyle/>
        <a:p>
          <a:pPr rtl="0"/>
          <a:r>
            <a:rPr lang="tr-TR" smtClean="0"/>
            <a:t>Kireç Hastalığı</a:t>
          </a:r>
          <a:endParaRPr lang="tr-TR"/>
        </a:p>
      </dgm:t>
    </dgm:pt>
    <dgm:pt modelId="{D08F838C-977F-4BA2-816C-ADAB8454994C}" type="parTrans" cxnId="{44176A65-6FAF-4CCF-886D-619D64855F4F}">
      <dgm:prSet/>
      <dgm:spPr/>
      <dgm:t>
        <a:bodyPr/>
        <a:lstStyle/>
        <a:p>
          <a:endParaRPr lang="tr-TR"/>
        </a:p>
      </dgm:t>
    </dgm:pt>
    <dgm:pt modelId="{09BB4FEB-056F-49DE-ABFC-1F1B2D77068D}" type="sibTrans" cxnId="{44176A65-6FAF-4CCF-886D-619D64855F4F}">
      <dgm:prSet/>
      <dgm:spPr/>
      <dgm:t>
        <a:bodyPr/>
        <a:lstStyle/>
        <a:p>
          <a:endParaRPr lang="tr-TR"/>
        </a:p>
      </dgm:t>
    </dgm:pt>
    <dgm:pt modelId="{FEFFD098-F219-4036-8D7F-B5B2640B503A}" type="pres">
      <dgm:prSet presAssocID="{8D003527-F1FD-4DA4-9789-BFC82A32C5CA}" presName="Name0" presStyleCnt="0">
        <dgm:presLayoutVars>
          <dgm:dir/>
          <dgm:resizeHandles val="exact"/>
        </dgm:presLayoutVars>
      </dgm:prSet>
      <dgm:spPr/>
    </dgm:pt>
    <dgm:pt modelId="{2D2090A8-5DAB-454B-87D3-0A43D622C1E5}" type="pres">
      <dgm:prSet presAssocID="{06A1A188-B691-4E1F-8827-DE9177FFD79F}" presName="node" presStyleLbl="node1" presStyleIdx="0" presStyleCnt="1">
        <dgm:presLayoutVars>
          <dgm:bulletEnabled val="1"/>
        </dgm:presLayoutVars>
      </dgm:prSet>
      <dgm:spPr/>
    </dgm:pt>
  </dgm:ptLst>
  <dgm:cxnLst>
    <dgm:cxn modelId="{C36F5E05-A376-4C90-B47E-BC8DA0D78AFB}" type="presOf" srcId="{8D003527-F1FD-4DA4-9789-BFC82A32C5CA}" destId="{FEFFD098-F219-4036-8D7F-B5B2640B503A}" srcOrd="0" destOrd="0" presId="urn:microsoft.com/office/officeart/2005/8/layout/process1"/>
    <dgm:cxn modelId="{44176A65-6FAF-4CCF-886D-619D64855F4F}" srcId="{8D003527-F1FD-4DA4-9789-BFC82A32C5CA}" destId="{06A1A188-B691-4E1F-8827-DE9177FFD79F}" srcOrd="0" destOrd="0" parTransId="{D08F838C-977F-4BA2-816C-ADAB8454994C}" sibTransId="{09BB4FEB-056F-49DE-ABFC-1F1B2D77068D}"/>
    <dgm:cxn modelId="{08ADC8E7-23BB-4007-89CD-BE9BF07CA3BF}" type="presOf" srcId="{06A1A188-B691-4E1F-8827-DE9177FFD79F}" destId="{2D2090A8-5DAB-454B-87D3-0A43D622C1E5}" srcOrd="0" destOrd="0" presId="urn:microsoft.com/office/officeart/2005/8/layout/process1"/>
    <dgm:cxn modelId="{89630EAB-741E-488F-B6D8-1986717A85A0}" type="presParOf" srcId="{FEFFD098-F219-4036-8D7F-B5B2640B503A}" destId="{2D2090A8-5DAB-454B-87D3-0A43D622C1E5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D79882F-1899-4444-9DEC-1F6A7424A2A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5584D2DA-6087-4BA8-9630-97E4158F5D0C}">
      <dgm:prSet/>
      <dgm:spPr/>
      <dgm:t>
        <a:bodyPr/>
        <a:lstStyle/>
        <a:p>
          <a:pPr rtl="0"/>
          <a:r>
            <a:rPr lang="tr-TR" smtClean="0"/>
            <a:t>Nosema Hastalığı</a:t>
          </a:r>
          <a:endParaRPr lang="tr-TR"/>
        </a:p>
      </dgm:t>
    </dgm:pt>
    <dgm:pt modelId="{B2AC12F9-37BD-4330-82E2-016FF76949D5}" type="parTrans" cxnId="{FC3ECAD5-34D7-422E-A35F-DB3D1A9B2DA4}">
      <dgm:prSet/>
      <dgm:spPr/>
      <dgm:t>
        <a:bodyPr/>
        <a:lstStyle/>
        <a:p>
          <a:endParaRPr lang="tr-TR"/>
        </a:p>
      </dgm:t>
    </dgm:pt>
    <dgm:pt modelId="{4219F968-7D8D-4CF7-BBD4-6EE15E0EEA03}" type="sibTrans" cxnId="{FC3ECAD5-34D7-422E-A35F-DB3D1A9B2DA4}">
      <dgm:prSet/>
      <dgm:spPr/>
      <dgm:t>
        <a:bodyPr/>
        <a:lstStyle/>
        <a:p>
          <a:endParaRPr lang="tr-TR"/>
        </a:p>
      </dgm:t>
    </dgm:pt>
    <dgm:pt modelId="{DB2502B9-DA20-4B91-9C5A-F12CF4819070}" type="pres">
      <dgm:prSet presAssocID="{1D79882F-1899-4444-9DEC-1F6A7424A2A9}" presName="Name0" presStyleCnt="0">
        <dgm:presLayoutVars>
          <dgm:dir/>
          <dgm:resizeHandles val="exact"/>
        </dgm:presLayoutVars>
      </dgm:prSet>
      <dgm:spPr/>
    </dgm:pt>
    <dgm:pt modelId="{638A6843-ED41-4591-B704-8157F6A7890F}" type="pres">
      <dgm:prSet presAssocID="{5584D2DA-6087-4BA8-9630-97E4158F5D0C}" presName="node" presStyleLbl="node1" presStyleIdx="0" presStyleCnt="1">
        <dgm:presLayoutVars>
          <dgm:bulletEnabled val="1"/>
        </dgm:presLayoutVars>
      </dgm:prSet>
      <dgm:spPr/>
    </dgm:pt>
  </dgm:ptLst>
  <dgm:cxnLst>
    <dgm:cxn modelId="{FC3ECAD5-34D7-422E-A35F-DB3D1A9B2DA4}" srcId="{1D79882F-1899-4444-9DEC-1F6A7424A2A9}" destId="{5584D2DA-6087-4BA8-9630-97E4158F5D0C}" srcOrd="0" destOrd="0" parTransId="{B2AC12F9-37BD-4330-82E2-016FF76949D5}" sibTransId="{4219F968-7D8D-4CF7-BBD4-6EE15E0EEA03}"/>
    <dgm:cxn modelId="{10EA311F-477D-40EC-A6C0-81CAE7447410}" type="presOf" srcId="{5584D2DA-6087-4BA8-9630-97E4158F5D0C}" destId="{638A6843-ED41-4591-B704-8157F6A7890F}" srcOrd="0" destOrd="0" presId="urn:microsoft.com/office/officeart/2005/8/layout/process1"/>
    <dgm:cxn modelId="{7A085AE4-733D-4E86-A09B-DD7180049703}" type="presOf" srcId="{1D79882F-1899-4444-9DEC-1F6A7424A2A9}" destId="{DB2502B9-DA20-4B91-9C5A-F12CF4819070}" srcOrd="0" destOrd="0" presId="urn:microsoft.com/office/officeart/2005/8/layout/process1"/>
    <dgm:cxn modelId="{10BB4D00-7458-4CC9-91C6-7D92DF652B24}" type="presParOf" srcId="{DB2502B9-DA20-4B91-9C5A-F12CF4819070}" destId="{638A6843-ED41-4591-B704-8157F6A7890F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481B3-5756-4086-9E4E-4DAB3ECAE1A2}">
      <dsp:nvSpPr>
        <dsp:cNvPr id="0" name=""/>
        <dsp:cNvSpPr/>
      </dsp:nvSpPr>
      <dsp:spPr>
        <a:xfrm>
          <a:off x="582929" y="0"/>
          <a:ext cx="6606540" cy="1143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D97C0-347A-4A97-85F2-6D8D6A72CA81}">
      <dsp:nvSpPr>
        <dsp:cNvPr id="0" name=""/>
        <dsp:cNvSpPr/>
      </dsp:nvSpPr>
      <dsp:spPr>
        <a:xfrm>
          <a:off x="2720340" y="342899"/>
          <a:ext cx="2331720" cy="45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i="0" kern="1200" baseline="0" smtClean="0"/>
            <a:t>Arılarla Çalışırken...</a:t>
          </a:r>
          <a:r>
            <a:rPr lang="tr-TR" sz="1900" b="0" i="0" kern="1200" baseline="0" smtClean="0"/>
            <a:t> </a:t>
          </a:r>
          <a:endParaRPr lang="tr-TR" sz="1900" kern="1200"/>
        </a:p>
      </dsp:txBody>
      <dsp:txXfrm>
        <a:off x="2742659" y="365218"/>
        <a:ext cx="2287082" cy="412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32B04-3C9A-4291-B0CA-A0C7D9ACD33C}">
      <dsp:nvSpPr>
        <dsp:cNvPr id="0" name=""/>
        <dsp:cNvSpPr/>
      </dsp:nvSpPr>
      <dsp:spPr>
        <a:xfrm>
          <a:off x="0" y="7852"/>
          <a:ext cx="77724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700" b="1" i="0" kern="1200" baseline="0" dirty="0" smtClean="0"/>
            <a:t>Arıcılığa Başlarken...</a:t>
          </a:r>
          <a:r>
            <a:rPr lang="tr-TR" sz="4700" b="0" i="0" kern="1200" baseline="0" dirty="0" smtClean="0"/>
            <a:t> </a:t>
          </a:r>
          <a:endParaRPr lang="tr-TR" sz="4700" kern="1200" dirty="0"/>
        </a:p>
      </dsp:txBody>
      <dsp:txXfrm>
        <a:off x="55030" y="62882"/>
        <a:ext cx="7662340" cy="10172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710601-6995-4AEA-AEAB-57AE8E161130}">
      <dsp:nvSpPr>
        <dsp:cNvPr id="0" name=""/>
        <dsp:cNvSpPr/>
      </dsp:nvSpPr>
      <dsp:spPr>
        <a:xfrm>
          <a:off x="3795" y="0"/>
          <a:ext cx="7764809" cy="1143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900" b="1" i="0" kern="1200" baseline="0" dirty="0" smtClean="0"/>
            <a:t>Arıcılık Malzemeleri</a:t>
          </a:r>
          <a:endParaRPr lang="tr-TR" sz="4900" kern="1200" dirty="0"/>
        </a:p>
      </dsp:txBody>
      <dsp:txXfrm>
        <a:off x="37272" y="33477"/>
        <a:ext cx="7697855" cy="10760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15BAFC-F96F-446E-AC8A-6810FCE55DAA}">
      <dsp:nvSpPr>
        <dsp:cNvPr id="0" name=""/>
        <dsp:cNvSpPr/>
      </dsp:nvSpPr>
      <dsp:spPr>
        <a:xfrm>
          <a:off x="3902" y="0"/>
          <a:ext cx="7985082" cy="1143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900" b="1" i="0" kern="1200" baseline="0" smtClean="0"/>
            <a:t>Bal Arılarında İletişim</a:t>
          </a:r>
          <a:endParaRPr lang="tr-TR" sz="4900" kern="1200"/>
        </a:p>
      </dsp:txBody>
      <dsp:txXfrm>
        <a:off x="37379" y="33477"/>
        <a:ext cx="7918128" cy="10760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E44A78-0D8F-42CC-A123-3868D75A01AC}">
      <dsp:nvSpPr>
        <dsp:cNvPr id="0" name=""/>
        <dsp:cNvSpPr/>
      </dsp:nvSpPr>
      <dsp:spPr>
        <a:xfrm>
          <a:off x="8297" y="0"/>
          <a:ext cx="8488646" cy="1647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500" b="1" i="0" kern="1200" baseline="0" dirty="0" smtClean="0"/>
            <a:t>Bal Hasadı</a:t>
          </a:r>
          <a:endParaRPr lang="tr-TR" sz="6500" kern="1200" dirty="0"/>
        </a:p>
      </dsp:txBody>
      <dsp:txXfrm>
        <a:off x="56538" y="48241"/>
        <a:ext cx="8392164" cy="15505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3282A-02A4-444C-B07F-573433084585}">
      <dsp:nvSpPr>
        <dsp:cNvPr id="0" name=""/>
        <dsp:cNvSpPr/>
      </dsp:nvSpPr>
      <dsp:spPr>
        <a:xfrm>
          <a:off x="3973" y="0"/>
          <a:ext cx="8128957" cy="1143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900" b="1" i="0" kern="1200" baseline="0" smtClean="0"/>
            <a:t>Arı Kışlatma</a:t>
          </a:r>
          <a:endParaRPr lang="tr-TR" sz="4900" kern="1200"/>
        </a:p>
      </dsp:txBody>
      <dsp:txXfrm>
        <a:off x="37450" y="33477"/>
        <a:ext cx="8062003" cy="10760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7E174-F736-416B-AA8F-E1943DB39D5D}">
      <dsp:nvSpPr>
        <dsp:cNvPr id="0" name=""/>
        <dsp:cNvSpPr/>
      </dsp:nvSpPr>
      <dsp:spPr>
        <a:xfrm>
          <a:off x="3674" y="0"/>
          <a:ext cx="7518988" cy="1143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900" b="1" i="0" kern="1200" baseline="0" dirty="0" smtClean="0"/>
            <a:t>Arı Hastalık ve Zararlıları</a:t>
          </a:r>
          <a:endParaRPr lang="tr-TR" sz="4900" kern="1200" dirty="0"/>
        </a:p>
      </dsp:txBody>
      <dsp:txXfrm>
        <a:off x="37151" y="33477"/>
        <a:ext cx="7452034" cy="10760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F3010-7AE9-43C0-9D46-6F8621F857DA}">
      <dsp:nvSpPr>
        <dsp:cNvPr id="0" name=""/>
        <dsp:cNvSpPr/>
      </dsp:nvSpPr>
      <dsp:spPr>
        <a:xfrm>
          <a:off x="3305" y="0"/>
          <a:ext cx="6762140" cy="1555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600" kern="1200" smtClean="0"/>
            <a:t>Amerikan Yavru Çürüklüğü</a:t>
          </a:r>
          <a:endParaRPr lang="tr-TR" sz="4600" kern="1200"/>
        </a:p>
      </dsp:txBody>
      <dsp:txXfrm>
        <a:off x="48871" y="45566"/>
        <a:ext cx="6671008" cy="14646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232A5-8C94-4889-9F6D-0A9EBB12631B}">
      <dsp:nvSpPr>
        <dsp:cNvPr id="0" name=""/>
        <dsp:cNvSpPr/>
      </dsp:nvSpPr>
      <dsp:spPr>
        <a:xfrm>
          <a:off x="2782" y="0"/>
          <a:ext cx="5691972" cy="1555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200" kern="1200" smtClean="0"/>
            <a:t>Avrupa Yavru Çürüklüğü</a:t>
          </a:r>
          <a:endParaRPr lang="tr-TR" sz="4200" kern="1200"/>
        </a:p>
      </dsp:txBody>
      <dsp:txXfrm>
        <a:off x="48348" y="45566"/>
        <a:ext cx="5600840" cy="14646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090A8-5DAB-454B-87D3-0A43D622C1E5}">
      <dsp:nvSpPr>
        <dsp:cNvPr id="0" name=""/>
        <dsp:cNvSpPr/>
      </dsp:nvSpPr>
      <dsp:spPr>
        <a:xfrm>
          <a:off x="2782" y="0"/>
          <a:ext cx="5691972" cy="1555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500" kern="1200" smtClean="0"/>
            <a:t>Kireç Hastalığı</a:t>
          </a:r>
          <a:endParaRPr lang="tr-TR" sz="6500" kern="1200"/>
        </a:p>
      </dsp:txBody>
      <dsp:txXfrm>
        <a:off x="48348" y="45566"/>
        <a:ext cx="5600840" cy="146461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8A6843-ED41-4591-B704-8157F6A7890F}">
      <dsp:nvSpPr>
        <dsp:cNvPr id="0" name=""/>
        <dsp:cNvSpPr/>
      </dsp:nvSpPr>
      <dsp:spPr>
        <a:xfrm>
          <a:off x="2782" y="0"/>
          <a:ext cx="5691972" cy="1555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700" kern="1200" smtClean="0"/>
            <a:t>Nosema Hastalığı</a:t>
          </a:r>
          <a:endParaRPr lang="tr-TR" sz="5700" kern="1200"/>
        </a:p>
      </dsp:txBody>
      <dsp:txXfrm>
        <a:off x="48348" y="45566"/>
        <a:ext cx="5600840" cy="1464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9C498-A72F-4CA8-9B6F-B7E101514627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54DF8-D3C7-42F0-99BD-1739D621F21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651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54DF8-D3C7-42F0-99BD-1739D621F218}" type="slidenum">
              <a:rPr lang="tr-TR" smtClean="0"/>
              <a:t>76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9894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54DF8-D3C7-42F0-99BD-1739D621F218}" type="slidenum">
              <a:rPr lang="tr-TR" smtClean="0"/>
              <a:t>109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2311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54DF8-D3C7-42F0-99BD-1739D621F218}" type="slidenum">
              <a:rPr lang="tr-TR" smtClean="0"/>
              <a:t>115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878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396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9182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0630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7462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127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9351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9993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702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75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31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250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7EDF1-AD50-4A1D-942F-2D6A8CF497FA}" type="datetimeFigureOut">
              <a:rPr lang="tr-TR" smtClean="0"/>
              <a:t>17.03.2014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156BF-9C05-4890-9779-4B233A04BB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704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457200"/>
            <a:ext cx="7772400" cy="1143000"/>
          </a:xfrm>
          <a:prstGeom prst="rect">
            <a:avLst/>
          </a:prstGeom>
          <a:solidFill>
            <a:srgbClr val="CCFFCC"/>
          </a:solidFill>
          <a:ln w="7620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Arıcılığın Tarihi</a:t>
            </a:r>
            <a:endParaRPr kumimoji="0" lang="tr-TR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80988" y="1881188"/>
            <a:ext cx="8440737" cy="2678112"/>
          </a:xfrm>
          <a:prstGeom prst="rect">
            <a:avLst/>
          </a:prstGeom>
          <a:solidFill>
            <a:srgbClr val="FF99CC"/>
          </a:solidFill>
          <a:ln w="76200" cap="sq" cmpd="tri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Arıcılığa ait ilk bulgular 16.000 yıl öncesine dayanır.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4.000 yıl önce Mısır’da gezginci arıcılık yapılmaktaydı.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3.200 yıllık Firavun mezarında kurumuş bal bulunmuştur.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3.000 yıl önce Sümerler balı ilaç olarak kullanmıştır.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Tüm dini metinlerde bal ve arıya yer verilmiştir.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Hititler ve Osmanlıda arıcılık için özel yasalar yapılmıştır.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Kısacası arıcılık tarihi insanlık tarihi kadar eskidir.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6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Arıcılığın Tarihi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67544" y="2348880"/>
            <a:ext cx="8280919" cy="3046988"/>
          </a:xfrm>
          <a:prstGeom prst="rect">
            <a:avLst/>
          </a:prstGeom>
          <a:solidFill>
            <a:srgbClr val="FFCC99"/>
          </a:solidFill>
          <a:ln w="762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1568'de ana arının yumurtadan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oluştuğu saptanmıştır.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1609'da ana arının dişi olduğu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anlaşılmıştır.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1638’de bal arıları Amerika kıtasına götürülmüştür.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1771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’de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ana arı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ın havada çiftleştiği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belirlenmiştir.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1788'de işçi arıların petekler üzerinde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dans ettiği saptanmıştır.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1851’de </a:t>
            </a:r>
            <a:r>
              <a:rPr kumimoji="0" lang="tr-T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Langstroth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tipi kovan geliştirilmiştir.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Bu kovanlar verim artışı yanında arıcılığın ticari bir iş kolu olmasına katkıda bulunmuştur.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43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Arıcılığın Önemi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84250" y="1752600"/>
            <a:ext cx="717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633413" y="2057400"/>
            <a:ext cx="7666037" cy="2308225"/>
          </a:xfrm>
          <a:prstGeom prst="rect">
            <a:avLst/>
          </a:prstGeom>
          <a:solidFill>
            <a:srgbClr val="FFFF99"/>
          </a:solidFill>
          <a:ln w="76200" cap="sq">
            <a:solidFill>
              <a:srgbClr val="993366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Az sermayeli tarımsal ekonomik faaliyet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Çiftçiye ana ve/veya ek gelir kaynağı sağlaması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Polinasyona katkı sonucu çevresel sürdürülebilirlik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Yüksek besin içerikli gıda üretimine katkı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Alternatif tıbbi uygulamalar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İşlenmeyen tarımsal alanların değerlendirilmesi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6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33412" y="533399"/>
            <a:ext cx="7827019" cy="1475581"/>
          </a:xfrm>
          <a:prstGeom prst="rect">
            <a:avLst/>
          </a:prstGeom>
          <a:solidFill>
            <a:srgbClr val="FFCC99"/>
          </a:solidFill>
          <a:ln w="76200">
            <a:solidFill>
              <a:srgbClr val="0033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Türkiye’de Arıcılığın Avantajları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2695" y="17780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84250" y="1752600"/>
            <a:ext cx="717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773113" y="2852936"/>
            <a:ext cx="7526337" cy="2678113"/>
          </a:xfrm>
          <a:prstGeom prst="rect">
            <a:avLst/>
          </a:prstGeom>
          <a:solidFill>
            <a:srgbClr val="99CCFF"/>
          </a:solidFill>
          <a:ln w="76200" cap="sq" cmpd="tri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Floral kaynakların ve koloni varlığının zengin olması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Birbirinden farklı iklim ve bölgelerin bulunması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Tarımsal amaçlı işlenmeyen alanların fazlalığı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Tarımsal savaşım ilaçlarının kullanımının az olması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Arı gen kaynaklarınca zengin olması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Topraksız veya az topraklı köylü için uygun olması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Gezginci ve sabit arıcılığa uygun olması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17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808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Dünyada Arıcılık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2138363"/>
            <a:ext cx="8159750" cy="3416300"/>
          </a:xfrm>
          <a:prstGeom prst="rect">
            <a:avLst/>
          </a:prstGeom>
          <a:solidFill>
            <a:srgbClr val="99FF33"/>
          </a:solidFill>
          <a:ln w="762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Dünya'da 52 milyon bal arısı kolonisi bulunmakta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olup toplam bal üretimi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120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000 ton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dur. Koloni başına bal verimi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21.5 k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g/koloni’dir.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Koloni sayısı bakımından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Çin 6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390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000 koloni ile birinci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Etiyopya 5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200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000 koloni ile ikinci ve </a:t>
            </a:r>
            <a:r>
              <a:rPr kumimoji="0" lang="tr-TR" sz="24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Türkiye </a:t>
            </a:r>
            <a:r>
              <a:rPr kumimoji="0" lang="tr-TR" sz="24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4.2</a:t>
            </a:r>
            <a:r>
              <a:rPr kumimoji="0" lang="tr-TR" sz="24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00</a:t>
            </a:r>
            <a:r>
              <a:rPr kumimoji="0" lang="tr-TR" sz="24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000 koloni ile üçüncü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sırada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Bal verimi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bakımından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211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791 ton ile Çin birinci, 87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270 ton ile ABD ikinci, 70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000 ton ile Arjantin üçüncü ve </a:t>
            </a:r>
            <a:r>
              <a:rPr kumimoji="0" lang="tr-TR" sz="24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kumimoji="0" lang="tr-TR" sz="24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5.000</a:t>
            </a:r>
            <a:r>
              <a:rPr kumimoji="0" lang="tr-TR" sz="24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ton ile Türkiye dördüncü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sırada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14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CCFFFF"/>
          </a:solidFill>
          <a:ln w="76200" cmpd="tri">
            <a:solidFill>
              <a:srgbClr val="8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Türkiye’de Arıcılık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792163" y="2348880"/>
            <a:ext cx="7454900" cy="3046413"/>
          </a:xfrm>
          <a:prstGeom prst="rect">
            <a:avLst/>
          </a:prstGeom>
          <a:solidFill>
            <a:srgbClr val="0000FF"/>
          </a:solidFill>
          <a:ln w="76200" cap="sq" cmpd="tri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571500" indent="-571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Türkiye'de 4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.200.000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adet koloni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bulunmaktadır.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Bu kolonilerden 65.000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ton bal ve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4.000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ton balmumu üretilm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ektedir.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Koloni başına bal verimi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16 kg/kolonidir.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Koloni sayısı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bakımından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en zengin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bölgeler sırasıyla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Ege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,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Karadeniz ve Akdeniz Bölgeleri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dir.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Koloni sayısı ve bal üretiminin en yoğun olduğu iller sırasıyla Muğla, Ordu, Adana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ve 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İzmir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’dir.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632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CC99"/>
          </a:solidFill>
          <a:ln w="57150" cmpd="thinThick">
            <a:solidFill>
              <a:srgbClr val="3366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Türkiye’de Arıcılık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44550" y="1884363"/>
            <a:ext cx="7454900" cy="3416300"/>
          </a:xfrm>
          <a:prstGeom prst="rect">
            <a:avLst/>
          </a:prstGeom>
          <a:solidFill>
            <a:srgbClr val="FFFF00"/>
          </a:solidFill>
          <a:ln w="76200" cap="sq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571500" indent="-571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Türkiye'de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40.000 aile arıcılıktan geçinmektedir.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rıcıların %80'i kolonilerini Ege ve Akdeniz sahil kuşağında kışlatmakta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Mayıs başında İç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Orta, Doğu ve Güney Anadolu Bölgelerin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götürmektedirler.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Daha sonra 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Haziran-Ağustos aylarında bir kısım arıcı pamuk balı için Urfa, Diyarbakır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Aydın, Denizli ve İzmir illerine; bir kısmı ayçiçeği balı için Trakya ve Ege Bölgelerine gitmektedirler.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95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101600">
            <a:solidFill>
              <a:srgbClr val="333333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Türkiye’de Arıcılık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44550" y="2144713"/>
            <a:ext cx="7454900" cy="4108450"/>
          </a:xfrm>
          <a:prstGeom prst="rect">
            <a:avLst/>
          </a:prstGeom>
          <a:solidFill>
            <a:srgbClr val="00FF00"/>
          </a:solidFill>
          <a:ln w="762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571500" indent="-571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Arıcıların büyük bir kısmı da çam balı üretmek için Eylül-Kasım ayları arasında Bodrum, Muğla, Söke, Marmaris yörelerinde konaklamaktadır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Ülkemiz çam balı üretiminde Dünya'da tek üretici konumundadır. 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ılda yaklaşık 15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000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ton üretim gerçekleşmektedir. Elde edilen çam balının % 85'i AB ülkelerin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ihraç edilmek</a:t>
            </a:r>
            <a:r>
              <a:rPr kumimoji="0" lang="tr-TR" sz="2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tedir.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1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/>
        </p:nvGraphicFramePr>
        <p:xfrm>
          <a:off x="685800" y="2286000"/>
          <a:ext cx="7772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929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00FF00"/>
          </a:solidFill>
          <a:ln w="76200">
            <a:solidFill>
              <a:srgbClr val="3333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Dikkat Edilmesi Gerekenler...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1981200"/>
            <a:ext cx="8458200" cy="4114800"/>
          </a:xfrm>
          <a:prstGeom prst="rect">
            <a:avLst/>
          </a:prstGeom>
          <a:solidFill>
            <a:srgbClr val="FFCC99"/>
          </a:solidFill>
          <a:ln w="76200" cmpd="tri">
            <a:solidFill>
              <a:srgbClr val="3333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Arıların uçuşta olduğu ılık güneşli günde koloni açılmalıdır.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Temiz ve açık renkli giyecekler giyilmelidir.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Maskesiz olarak arılara yaklaşmamalıdır.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Kovana yaklaşmadan önce körük yakılmış olmalıdır.</a:t>
            </a:r>
            <a:r>
              <a:rPr kumimoji="0" lang="tr-T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18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CCFFCC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Dikkat Edilmesi Gerekenler...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1981200"/>
            <a:ext cx="8458200" cy="4114800"/>
          </a:xfrm>
          <a:prstGeom prst="rect">
            <a:avLst/>
          </a:prstGeom>
          <a:solidFill>
            <a:srgbClr val="00CCFF"/>
          </a:solidFill>
          <a:ln w="76200" cmpd="tri">
            <a:solidFill>
              <a:srgbClr val="3366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Tezek, temiz paçavra, kuru çalı, talaş gibi malzemeler yakıt olarak kullanılmalıdır.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Körüğün çalışırken alev veya kıvılcım çıkarmamasına dikkat edilmelidir.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Arılarla çalışırken kenarda durulmalı ve giriş deliğinin önü kapatılmamalı, güneş arkaya alınmalıdır.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50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228600"/>
            <a:ext cx="7772400" cy="838200"/>
          </a:xfrm>
          <a:prstGeom prst="rect">
            <a:avLst/>
          </a:prstGeom>
          <a:solidFill>
            <a:srgbClr val="FF99CC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Dikkat Edilmesi Gerekenler...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447800"/>
            <a:ext cx="7772400" cy="4876800"/>
          </a:xfrm>
          <a:prstGeom prst="rect">
            <a:avLst/>
          </a:prstGeom>
          <a:solidFill>
            <a:srgbClr val="339966"/>
          </a:solidFill>
          <a:ln w="76200" cmpd="tri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Kovan açılmadan giriş deliğinden duman verilerek arıların sakinleştirilmesi sağlanmalıdır.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Ana arının ikinci çerçevede olma ihtimali az olduğu için önce ikinci çerçeveyi çıkarmalı sonra diğer çerçeveler alınıp incelenmelidir.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Hızlı hareketler arıların saldırma ve sokmasına neden olacağından yavaş çalışılmalıdır.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91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228600"/>
            <a:ext cx="7772400" cy="838200"/>
          </a:xfrm>
          <a:prstGeom prst="rect">
            <a:avLst/>
          </a:prstGeom>
          <a:solidFill>
            <a:srgbClr val="339966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Dikkat Edilmesi Gerekenler...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524000"/>
            <a:ext cx="7772400" cy="4800600"/>
          </a:xfrm>
          <a:prstGeom prst="rect">
            <a:avLst/>
          </a:prstGeom>
          <a:solidFill>
            <a:srgbClr val="99CCFF"/>
          </a:solidFill>
          <a:ln w="76200">
            <a:solidFill>
              <a:srgbClr val="33333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Arılık içerisinde el kol hareketleri yapılmamalıdır.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Parfüm gibi kokular dökülerek arılık içerisine girilmemeli ve kovan kontrolü yapılmamalıdır.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Yağmacılığa meydan vermemek için ballı petekler dışarıda bırakılmamalı veya unutulmamalıdır.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Şuruplama yapılırken şurubun etrafa dökülmemesine dikkat edilmelidir.</a:t>
            </a:r>
            <a:r>
              <a:rPr kumimoji="0" lang="tr-T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6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33400" y="381000"/>
            <a:ext cx="8153400" cy="1371600"/>
          </a:xfrm>
          <a:prstGeom prst="rect">
            <a:avLst/>
          </a:prstGeom>
          <a:solidFill>
            <a:srgbClr val="FF9900"/>
          </a:solidFill>
          <a:ln w="76200" cmpd="tri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Arılara Maskesiz Yaklaşılmamalı! 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08013" y="1998663"/>
            <a:ext cx="7924800" cy="1143000"/>
          </a:xfrm>
          <a:prstGeom prst="rect">
            <a:avLst/>
          </a:prstGeom>
          <a:solidFill>
            <a:srgbClr val="FF99CC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Körüksüz Kovan Açılmamalı!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4213" y="3500438"/>
            <a:ext cx="79248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El Demirsiz Kovan Açılmamalı!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5022850"/>
            <a:ext cx="9144000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Parfüm Dökünerek Kovan Açılmamalı!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9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3400" y="609600"/>
            <a:ext cx="7924800" cy="1143000"/>
          </a:xfrm>
          <a:prstGeom prst="rect">
            <a:avLst/>
          </a:prstGeom>
          <a:solidFill>
            <a:srgbClr val="FFFF00"/>
          </a:solidFill>
          <a:ln w="5715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Dağınık Çalışılmamalı! 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23850" y="2133600"/>
            <a:ext cx="8458200" cy="11430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Kovanlar Canlılardan Uzak Olmalı !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61950" y="3725863"/>
            <a:ext cx="8458200" cy="1143000"/>
          </a:xfrm>
          <a:prstGeom prst="rect">
            <a:avLst/>
          </a:prstGeom>
          <a:solidFill>
            <a:srgbClr val="FF99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Arılara Şaka Yapılmamalı !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33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465687584"/>
              </p:ext>
            </p:extLst>
          </p:nvPr>
        </p:nvGraphicFramePr>
        <p:xfrm>
          <a:off x="685800" y="2286000"/>
          <a:ext cx="7772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440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CC00"/>
          </a:solidFill>
          <a:ln w="7620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Her şeyden önce...</a:t>
            </a:r>
            <a:r>
              <a:rPr kumimoji="0" lang="tr-TR" sz="4400" b="1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	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2286000"/>
            <a:ext cx="7772400" cy="3429000"/>
          </a:xfrm>
          <a:prstGeom prst="rect">
            <a:avLst/>
          </a:prstGeom>
          <a:solidFill>
            <a:srgbClr val="CCFFCC"/>
          </a:solidFill>
          <a:ln w="76200" cmpd="tri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Kovan Seçimi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Arı Irkı Seçimi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Arıcılık Yapılacak Bölge Seçimi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2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Arılık Seçimi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</a:pPr>
            <a:r>
              <a:rPr kumimoji="0" lang="tr-TR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</a:t>
            </a:r>
            <a:r>
              <a:rPr kumimoji="0" lang="tr-TR" sz="4000" b="1" i="0" u="none" strike="noStrike" cap="none" normalizeH="0" baseline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</a:rPr>
              <a:t>çok önemlidir.</a:t>
            </a:r>
            <a:endParaRPr kumimoji="0" lang="tr-TR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55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0066FF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Ancak...</a:t>
            </a:r>
            <a:r>
              <a:rPr kumimoji="0" lang="tr-TR" sz="4400" b="1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	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2209800"/>
            <a:ext cx="8305800" cy="31242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Önce arıcılık yapan kişilerin arı </a:t>
            </a:r>
            <a:r>
              <a:rPr kumimoji="0" lang="tr-TR" sz="3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allerjisi</a:t>
            </a:r>
            <a:r>
              <a:rPr kumimoji="0" lang="tr-TR" sz="3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 olup olmadığı saptanmalı,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3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 </a:t>
            </a:r>
            <a:r>
              <a:rPr kumimoji="0" lang="tr-TR" sz="3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Allerjisi</a:t>
            </a:r>
            <a:r>
              <a:rPr kumimoji="0" lang="tr-TR" sz="3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 olmasa bile arılıkta bir ecza dolabı içerisinde </a:t>
            </a:r>
            <a:r>
              <a:rPr kumimoji="0" lang="tr-TR" sz="3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allerjiye</a:t>
            </a:r>
            <a:r>
              <a:rPr kumimoji="0" lang="tr-TR" sz="3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 karşı ilaç seti bulundurulmalıdır !..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6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Kovan Seçimi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2133600"/>
            <a:ext cx="8229600" cy="3810000"/>
          </a:xfrm>
          <a:prstGeom prst="rect">
            <a:avLst/>
          </a:prstGeom>
          <a:solidFill>
            <a:srgbClr val="00FF00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Her an açılabilir ve kontrol edilebilir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Bir kovandan diğerine çerçeve transfer edilebilmelidir.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Ana arının varlığı ve performansı gözlenebilmelidir.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Hastalık ve zararlıların gözlem ve tedavisi rahatlıkla uygulanabilir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Taşıması kolay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Kırık, çatlak ve su geçiren bir yapısı olmamalıdır.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İstenildiği an satılabilecek standartta olmalıdır.</a:t>
            </a: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36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3366FF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Arı Irkı Seçimi</a:t>
            </a: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 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09600" y="2286000"/>
            <a:ext cx="8001000" cy="3200400"/>
          </a:xfrm>
          <a:prstGeom prst="rect">
            <a:avLst/>
          </a:prstGeom>
          <a:solidFill>
            <a:srgbClr val="00FFFF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Mevcut iklim şartlarına uyabilmelidir.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Floranın uygun olduğu zamanda fazla bal yapmalıdır.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Yavru büyütme yeteneği fazla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Oğul verme eğilimi düşük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Hastalık ve parazitlere karşı dayanıklı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Kışlama yeteneği yüksek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Uysal olmalıdır.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0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FF00"/>
          </a:solidFill>
          <a:ln w="88900" cmpd="tri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Dünyada Arı Irkları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05000"/>
            <a:ext cx="5348288" cy="435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38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04800" y="609600"/>
            <a:ext cx="8610600" cy="1371600"/>
          </a:xfrm>
          <a:prstGeom prst="rect">
            <a:avLst/>
          </a:prstGeom>
          <a:solidFill>
            <a:srgbClr val="33CCCC"/>
          </a:solidFill>
          <a:ln w="76200">
            <a:solidFill>
              <a:srgbClr val="0033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Arıcılık Yapılacak Bölge Seçimi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2514600"/>
            <a:ext cx="8534400" cy="3276600"/>
          </a:xfrm>
          <a:prstGeom prst="rect">
            <a:avLst/>
          </a:prstGeom>
          <a:solidFill>
            <a:srgbClr val="00FF00"/>
          </a:solidFill>
          <a:ln w="76200">
            <a:solidFill>
              <a:srgbClr val="CCCC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Bölge florası zengin ve uzun süre devam etmelidir.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Arılara zarar verecek tarımsal savaşım ilaçları kullanılmamalıdır.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Arıcının sosyal, sağlık ve beslenme gereksinimlerini karşılayacak yerlere yakın olmalıdır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38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533400"/>
            <a:ext cx="7772400" cy="990600"/>
          </a:xfrm>
          <a:prstGeom prst="rect">
            <a:avLst/>
          </a:prstGeom>
          <a:solidFill>
            <a:srgbClr val="3366FF"/>
          </a:solidFill>
          <a:ln w="76200">
            <a:solidFill>
              <a:srgbClr val="33333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Karadeniz Bölgesi Arıcılığı</a:t>
            </a:r>
            <a:r>
              <a:rPr kumimoji="0" lang="tr-TR" sz="36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 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1752600"/>
            <a:ext cx="8686800" cy="4343400"/>
          </a:xfrm>
          <a:prstGeom prst="rect">
            <a:avLst/>
          </a:prstGeom>
          <a:solidFill>
            <a:srgbClr val="FF9900"/>
          </a:solidFill>
          <a:ln w="76200">
            <a:solidFill>
              <a:srgbClr val="8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Nisan ayı başında ilk kontroller yapılır. Besleme ve ilaçlamaya başlanır.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Haziran başına kadar beslemeye devam edilir.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Haziran sonunda oğul çalışmaları yapılır.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Temmuz ayı ana nektar akımı dönemidir.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Ağustos sonunda bal hasadı yapılır.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Eylül’den sonra sonbahar beslemesi ve ilaçlama yapılır.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Kasım ayında koloniler kışlamaya alınır.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72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533400"/>
            <a:ext cx="7772400" cy="990600"/>
          </a:xfrm>
          <a:prstGeom prst="rect">
            <a:avLst/>
          </a:prstGeom>
          <a:solidFill>
            <a:srgbClr val="FFFF00"/>
          </a:solidFill>
          <a:ln w="762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Akdeniz</a:t>
            </a: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Bölgesi Arıcılığı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1752600"/>
            <a:ext cx="8305800" cy="4343400"/>
          </a:xfrm>
          <a:prstGeom prst="rect">
            <a:avLst/>
          </a:prstGeom>
          <a:solidFill>
            <a:srgbClr val="CC99FF"/>
          </a:solidFill>
          <a:ln w="76200" cmpd="tri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Şubat ayı ortasında ilk kontroller yapılır. Besleme ve ilaçlamaya başlanır.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Mart sonuna kadar beslemeye devam edilir.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Mayıs ortasında ilk </a:t>
            </a:r>
            <a:r>
              <a:rPr kumimoji="0" lang="tr-T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gezgincilik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faaliyeti başlar.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Temmuz ve Ağustos ayları ana nektar akımı dönemidir.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Eylül’de bal hasadı yapılır. Gerekirse çam alanlarına gidilir.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Kasım ayında </a:t>
            </a:r>
            <a:r>
              <a:rPr kumimoji="0" lang="tr-T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kışlatma</a:t>
            </a: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alanlarına dönülür.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Kasım sonuna kadar sonbahar beslemesi ve ilaçlama yapılır.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Aralık ayında koloniler kışlamaya alınır.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21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533400"/>
            <a:ext cx="7772400" cy="990600"/>
          </a:xfrm>
          <a:prstGeom prst="rect">
            <a:avLst/>
          </a:prstGeom>
          <a:solidFill>
            <a:srgbClr val="00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Arılık Seçimi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1676400"/>
            <a:ext cx="8610600" cy="4648200"/>
          </a:xfrm>
          <a:prstGeom prst="rect">
            <a:avLst/>
          </a:prstGeom>
          <a:solidFill>
            <a:srgbClr val="FFFF99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Rüzgar almayan bir yer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İşlek yollardan uzak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Yazın gölge, kışın güneye bakan güneşlik yer seçilmelidir.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Yağmur tutmayan, çamur olmayan bir yer seçilmeli veya sehpa üzerine konulmalıdır.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Sık sık ilaçlama yapılan alanlardan uzak yerler seçilmelidir.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İnsan ve hayvanların yoğun olduğu yerden uzak olmalıdır.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Park ve yüzme havuzlarından uzak konaklanmalıdır.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Arılık yakınında temiz su olmalı veya suluklar yapılmalıdır.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Kovanlar ot ve çalılıklar arasına koyulmamalıdır.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Hırsızlık olan bölgelerden uzak durulmalıdır.</a:t>
            </a:r>
            <a:r>
              <a:rPr kumimoji="0" lang="tr-T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20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CC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Arılık Seçimi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solidFill>
            <a:srgbClr val="FF00FF"/>
          </a:solidFill>
          <a:ln w="7620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5 km çaplı alanda zengin nektar ve polen kaynağı bulunmalıdır.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Bal veren bitki yoğunluğuna göre kovan koyulmalıdır. Örneğin, korunga, yonca,üçgül gibi ekili alanlarda 4 dekara 1 kovan; narenciye sahalarında 2 dekara 1 kovan koyulmalıdır.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Bir arılıkta 50 civarında kovan bulunmalı ve her iki arılık arasında 1-2 km aralık olmalı ya da bir arılıkta 150 kovan bulunmalı ve iki arılık arasında 3 km mesafe olmalıdır.</a:t>
            </a:r>
            <a:r>
              <a:rPr kumimoji="0" lang="tr-T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FF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Arılık Seçimi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solidFill>
            <a:srgbClr val="00CCFF"/>
          </a:solidFill>
          <a:ln w="76200" cmpd="tri">
            <a:solidFill>
              <a:srgbClr val="33333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4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Arıcılık yapılacak yer kolay ulaşım sağlanabilecek ve arıcının sosyal ve sağlık gereksinimlerini kolayca giderebileceği bir konumda bulunmalıdır.</a:t>
            </a:r>
            <a:r>
              <a:rPr kumimoji="0" lang="tr-TR" sz="4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71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382068011"/>
              </p:ext>
            </p:extLst>
          </p:nvPr>
        </p:nvGraphicFramePr>
        <p:xfrm>
          <a:off x="685800" y="2743200"/>
          <a:ext cx="7772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1600" y="3886200"/>
            <a:ext cx="6400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64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0000FF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Modern Kovan (Langstroth)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4213" y="2205038"/>
            <a:ext cx="7773987" cy="1144587"/>
          </a:xfrm>
          <a:prstGeom prst="rect">
            <a:avLst/>
          </a:prstGeom>
          <a:solidFill>
            <a:srgbClr val="FFCC00"/>
          </a:solidFill>
          <a:ln w="76200">
            <a:solidFill>
              <a:srgbClr val="FF00FF"/>
            </a:solidFill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Modern Kovan (Dadant)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11188" y="3860800"/>
            <a:ext cx="7772400" cy="1143000"/>
          </a:xfrm>
          <a:prstGeom prst="rect">
            <a:avLst/>
          </a:prstGeom>
          <a:solidFill>
            <a:srgbClr val="99CC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İlkel Kovan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5950" y="5454650"/>
            <a:ext cx="7772400" cy="11430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Paket Arı Kutusu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5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690563"/>
            <a:ext cx="7772400" cy="1143000"/>
          </a:xfrm>
          <a:prstGeom prst="rect">
            <a:avLst/>
          </a:prstGeom>
          <a:solidFill>
            <a:srgbClr val="00FF00"/>
          </a:solidFill>
          <a:ln w="76200">
            <a:solidFill>
              <a:srgbClr val="9933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Maske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4213" y="2070100"/>
            <a:ext cx="7772400" cy="1143000"/>
          </a:xfrm>
          <a:prstGeom prst="rect">
            <a:avLst/>
          </a:prstGeom>
          <a:solidFill>
            <a:srgbClr val="339966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Eldiven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4213" y="3509963"/>
            <a:ext cx="7772400" cy="1143000"/>
          </a:xfrm>
          <a:prstGeom prst="rect">
            <a:avLst/>
          </a:prstGeom>
          <a:solidFill>
            <a:srgbClr val="99CCFF"/>
          </a:solidFill>
          <a:ln w="38100">
            <a:solidFill>
              <a:srgbClr val="8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Körük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4213" y="4949825"/>
            <a:ext cx="7772400" cy="1143000"/>
          </a:xfrm>
          <a:prstGeom prst="rect">
            <a:avLst/>
          </a:prstGeom>
          <a:solidFill>
            <a:srgbClr val="99CC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El Demiri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00FF00"/>
          </a:solidFill>
          <a:ln w="381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Arıcı Fırçası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4213" y="2133600"/>
            <a:ext cx="7772400" cy="1143000"/>
          </a:xfrm>
          <a:prstGeom prst="rect">
            <a:avLst/>
          </a:prstGeom>
          <a:solidFill>
            <a:srgbClr val="666699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Sır Tarağı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4213" y="3644900"/>
            <a:ext cx="7772400" cy="1143000"/>
          </a:xfrm>
          <a:prstGeom prst="rect">
            <a:avLst/>
          </a:prstGeom>
          <a:solidFill>
            <a:srgbClr val="FFCC00"/>
          </a:solidFill>
          <a:ln w="76200">
            <a:solidFill>
              <a:srgbClr val="99CC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Sır Bıçağı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188" y="5084763"/>
            <a:ext cx="7772400" cy="1143000"/>
          </a:xfrm>
          <a:prstGeom prst="rect">
            <a:avLst/>
          </a:prstGeom>
          <a:solidFill>
            <a:srgbClr val="00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Biz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07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Tel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4213" y="3860800"/>
            <a:ext cx="7772400" cy="1143000"/>
          </a:xfrm>
          <a:prstGeom prst="rect">
            <a:avLst/>
          </a:prstGeom>
          <a:solidFill>
            <a:srgbClr val="FFFF99"/>
          </a:solidFill>
          <a:ln w="762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Şurupluk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4213" y="5300663"/>
            <a:ext cx="7772400" cy="1143000"/>
          </a:xfrm>
          <a:prstGeom prst="rect">
            <a:avLst/>
          </a:prstGeom>
          <a:solidFill>
            <a:srgbClr val="00CCFF"/>
          </a:solidFill>
          <a:ln w="5715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Sprey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4213" y="2205038"/>
            <a:ext cx="7772400" cy="1143000"/>
          </a:xfrm>
          <a:prstGeom prst="rect">
            <a:avLst/>
          </a:prstGeom>
          <a:solidFill>
            <a:srgbClr val="666699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Çiftleştirme Kovanı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94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5288" y="620713"/>
            <a:ext cx="7772400" cy="11430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Larva Transfer Kaşığı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95288" y="2276475"/>
            <a:ext cx="7772400" cy="1143000"/>
          </a:xfrm>
          <a:prstGeom prst="rect">
            <a:avLst/>
          </a:prstGeom>
          <a:solidFill>
            <a:srgbClr val="00FFFF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Ana Arı Nakliye Kafesi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5288" y="3789363"/>
            <a:ext cx="7772400" cy="1143000"/>
          </a:xfrm>
          <a:prstGeom prst="rect">
            <a:avLst/>
          </a:prstGeom>
          <a:solidFill>
            <a:srgbClr val="FFCC00"/>
          </a:solidFill>
          <a:ln w="5715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Plastik Ana Arı Yüksükleri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8313" y="5300663"/>
            <a:ext cx="7772400" cy="1143000"/>
          </a:xfrm>
          <a:prstGeom prst="rect">
            <a:avLst/>
          </a:prstGeom>
          <a:solidFill>
            <a:srgbClr val="99CC00"/>
          </a:solidFill>
          <a:ln w="7620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Ana Arı Yakalama Aleti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77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11188" y="404813"/>
            <a:ext cx="77724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Ana Arı Transfer Çıtası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11188" y="1916113"/>
            <a:ext cx="7772400" cy="1143000"/>
          </a:xfrm>
          <a:prstGeom prst="rect">
            <a:avLst/>
          </a:prstGeom>
          <a:solidFill>
            <a:srgbClr val="00FFFF"/>
          </a:solidFill>
          <a:ln w="76200">
            <a:solidFill>
              <a:srgbClr val="9933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Larva Transfer Gözlüğü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11188" y="3357563"/>
            <a:ext cx="7772400" cy="1143000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Ana Arı Bankası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750" y="5084763"/>
            <a:ext cx="7772400" cy="1143000"/>
          </a:xfrm>
          <a:prstGeom prst="rect">
            <a:avLst/>
          </a:prstGeom>
          <a:solidFill>
            <a:srgbClr val="00CCFF"/>
          </a:solidFill>
          <a:ln w="57150" cmpd="thickThin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Ana Arı Yakalama Aleti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02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71488" y="260350"/>
            <a:ext cx="77724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Gömme Ana Arı Kafesi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9750" y="1844675"/>
            <a:ext cx="7772400" cy="1143000"/>
          </a:xfrm>
          <a:prstGeom prst="rect">
            <a:avLst/>
          </a:prstGeom>
          <a:solidFill>
            <a:srgbClr val="FFCC99"/>
          </a:solidFill>
          <a:ln w="76200">
            <a:solidFill>
              <a:srgbClr val="FF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Polen Tuzağı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9750" y="3429000"/>
            <a:ext cx="7772400" cy="1143000"/>
          </a:xfrm>
          <a:prstGeom prst="rect">
            <a:avLst/>
          </a:prstGeom>
          <a:solidFill>
            <a:srgbClr val="99CCFF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Arıcı Mahmuzu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750" y="5229225"/>
            <a:ext cx="7772400" cy="1143000"/>
          </a:xfrm>
          <a:prstGeom prst="rect">
            <a:avLst/>
          </a:prstGeom>
          <a:solidFill>
            <a:srgbClr val="FFCC00"/>
          </a:solidFill>
          <a:ln w="76200">
            <a:solidFill>
              <a:srgbClr val="00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Bal Süzme Makinesi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19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CC99"/>
          </a:solidFill>
          <a:ln w="76200">
            <a:solidFill>
              <a:srgbClr val="FF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Temel Petek Makinesi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4213" y="2205038"/>
            <a:ext cx="7772400" cy="1143000"/>
          </a:xfrm>
          <a:prstGeom prst="rect">
            <a:avLst/>
          </a:prstGeom>
          <a:solidFill>
            <a:srgbClr val="00FF00"/>
          </a:solidFill>
          <a:ln w="76200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Bal Süzme Çadırı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4213" y="3933825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Balmumu Eritme Kazanı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4213" y="5373688"/>
            <a:ext cx="7772400" cy="1143000"/>
          </a:xfrm>
          <a:prstGeom prst="rect">
            <a:avLst/>
          </a:prstGeom>
          <a:solidFill>
            <a:srgbClr val="339966"/>
          </a:solidFill>
          <a:ln w="76200" cmpd="tri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 Zehiri Toplama Cihazı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6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00"/>
          </a:solidFill>
          <a:ln w="76200" cmpd="tri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Yapay Tohumlama Aleti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4213" y="2060575"/>
            <a:ext cx="7772400" cy="1143000"/>
          </a:xfrm>
          <a:prstGeom prst="rect">
            <a:avLst/>
          </a:prstGeom>
          <a:solidFill>
            <a:srgbClr val="33CCCC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Şurup Tankeri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11188" y="3644900"/>
            <a:ext cx="7772400" cy="1143000"/>
          </a:xfrm>
          <a:prstGeom prst="rect">
            <a:avLst/>
          </a:prstGeom>
          <a:solidFill>
            <a:srgbClr val="FFCC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Taşıyıcılar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188" y="5300663"/>
            <a:ext cx="77724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Temel Petek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10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9900"/>
          </a:solidFill>
          <a:ln w="76200" cmpd="tri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Yapay Tohumlama Aleti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4213" y="2060575"/>
            <a:ext cx="7772400" cy="1143000"/>
          </a:xfrm>
          <a:prstGeom prst="rect">
            <a:avLst/>
          </a:prstGeom>
          <a:solidFill>
            <a:srgbClr val="33CCCC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Şurup Tankeri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11188" y="3644900"/>
            <a:ext cx="7772400" cy="1143000"/>
          </a:xfrm>
          <a:prstGeom prst="rect">
            <a:avLst/>
          </a:prstGeom>
          <a:solidFill>
            <a:srgbClr val="FFCC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Taşıyıcılar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188" y="5300663"/>
            <a:ext cx="77724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Temel Petek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13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 Sütü Hasat Kaşığı</a:t>
            </a:r>
            <a:endParaRPr kumimoji="0" lang="tr-TR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4213" y="2133600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3333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Polen Kurutucu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11188" y="3860800"/>
            <a:ext cx="7772400" cy="1143000"/>
          </a:xfrm>
          <a:prstGeom prst="rect">
            <a:avLst/>
          </a:prstGeom>
          <a:solidFill>
            <a:srgbClr val="FFFF00"/>
          </a:solidFill>
          <a:ln w="57150">
            <a:solidFill>
              <a:srgbClr val="FF99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Polen Temizleyici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188" y="5445125"/>
            <a:ext cx="7772400" cy="1143000"/>
          </a:xfrm>
          <a:prstGeom prst="rect">
            <a:avLst/>
          </a:prstGeom>
          <a:solidFill>
            <a:srgbClr val="00CCFF"/>
          </a:solidFill>
          <a:ln w="76200" cmpd="tri">
            <a:solidFill>
              <a:srgbClr val="3333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Paket Arı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85800" y="2799137"/>
            <a:ext cx="7772400" cy="1143000"/>
          </a:xfrm>
          <a:prstGeom prst="rect">
            <a:avLst/>
          </a:prstGeom>
          <a:solidFill>
            <a:srgbClr val="FF99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 Akvaryumu</a:t>
            </a:r>
            <a:endParaRPr kumimoji="0" lang="tr-TR" sz="4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60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2076659156"/>
              </p:ext>
            </p:extLst>
          </p:nvPr>
        </p:nvGraphicFramePr>
        <p:xfrm>
          <a:off x="539552" y="2708920"/>
          <a:ext cx="7992888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30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Arılar Nasıl İletişim Kurar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44550" y="2057400"/>
            <a:ext cx="7385050" cy="3970338"/>
          </a:xfrm>
          <a:prstGeom prst="rect">
            <a:avLst/>
          </a:prstGeom>
          <a:solidFill>
            <a:srgbClr val="CC99FF"/>
          </a:solidFill>
          <a:ln w="76200" cap="sq">
            <a:solidFill>
              <a:srgbClr val="3333CC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Arazide tarlacılık yaparken kovan için gerekli besin kaynağını bulan işçi arı bu besinin yerini, çeşidini ve miktarını petek üzerinde yaptığı dans ile diğer arılara bildirir.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03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03263" y="533400"/>
            <a:ext cx="7772400" cy="1143000"/>
          </a:xfrm>
          <a:prstGeom prst="rect">
            <a:avLst/>
          </a:prstGeom>
          <a:solidFill>
            <a:srgbClr val="FFFF99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Dans Çeşitleri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703263" y="2057400"/>
            <a:ext cx="7807325" cy="4616450"/>
          </a:xfrm>
          <a:prstGeom prst="rect">
            <a:avLst/>
          </a:prstGeom>
          <a:solidFill>
            <a:srgbClr val="00CCFF"/>
          </a:solidFill>
          <a:ln w="76200" cap="sq" cmpd="tri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Bal arıları kovan içi ve dışı faaliyetleri (sevinç, masaj, temizlik) için dans yaparak iletişim kurarlar. Besin kaynağını birbirlerine bildirmek için </a:t>
            </a:r>
            <a:r>
              <a:rPr kumimoji="0" lang="tr-TR" sz="42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Dairesel Dans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ve </a:t>
            </a:r>
            <a:r>
              <a:rPr kumimoji="0" lang="tr-TR" sz="42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Kuyruk Sallama Dansı 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yaparlar.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46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Dairesel Dans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44550" y="2057400"/>
            <a:ext cx="7385050" cy="3367088"/>
          </a:xfrm>
          <a:prstGeom prst="rect">
            <a:avLst/>
          </a:prstGeom>
          <a:solidFill>
            <a:srgbClr val="808000"/>
          </a:solidFill>
          <a:ln w="762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Bal arıları kovandan 100 m uzaklığa kadar olan besin kaynaklarını koloninin diğer bireylerine bildirmek için petek üzerinde </a:t>
            </a:r>
            <a:r>
              <a:rPr kumimoji="0" lang="tr-TR" sz="4200" b="0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Dairesel Dans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yaparlar.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41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FF"/>
          </a:solidFill>
          <a:ln w="76200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Dairesel Dans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33413" y="2057400"/>
            <a:ext cx="7596187" cy="4006850"/>
          </a:xfrm>
          <a:prstGeom prst="rect">
            <a:avLst/>
          </a:prstGeom>
          <a:solidFill>
            <a:srgbClr val="00CCFF"/>
          </a:solidFill>
          <a:ln w="76200" cap="sq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Dairesel dansta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besin k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aynağın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ın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yönü hakkında bilgi ya hiç yok ya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da çok azdır.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Bu nedenle dansı izleyen arılar kovanın 100 m uzağında herhangi bir yöne doğru uçuşa geçebilirler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25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Kuyruk Sallama Dansı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703262" y="2057400"/>
            <a:ext cx="7613154" cy="4006850"/>
          </a:xfrm>
          <a:prstGeom prst="rect">
            <a:avLst/>
          </a:prstGeom>
          <a:solidFill>
            <a:srgbClr val="33CCCC"/>
          </a:solidFill>
          <a:ln w="76200" cap="sq">
            <a:solidFill>
              <a:srgbClr val="8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Bal arıları kovana 100 m.den daha fazla uzaklıkta kadar olan besin kaynaklarını koloninin diğer bireylerine bildirmek için petek üzerinde </a:t>
            </a:r>
            <a:r>
              <a:rPr kumimoji="0" lang="tr-TR" sz="42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Kuyruk Sallama Dansı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yapar.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52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97952" y="332656"/>
            <a:ext cx="8179323" cy="998984"/>
          </a:xfrm>
          <a:prstGeom prst="rect">
            <a:avLst/>
          </a:prstGeom>
          <a:solidFill>
            <a:srgbClr val="FF6600"/>
          </a:solidFill>
          <a:ln w="76200" cmpd="tri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Kuyruk Sallama Dansı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97952" y="1676400"/>
            <a:ext cx="8250512" cy="4401205"/>
          </a:xfrm>
          <a:prstGeom prst="rect">
            <a:avLst/>
          </a:prstGeom>
          <a:solidFill>
            <a:srgbClr val="3366FF"/>
          </a:solidFill>
          <a:ln w="57150" cap="sq" cmpd="thickThin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Kuyruk Sallama Dansında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ç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ıkarılan sesin frekansı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ve dansa ayrılan zaman,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kaynağın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uzaklığı ve özelliği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hakkında izleyen arılara bilgi vermektedir.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Ayrıca mesafe uzadıkça besin kaynağı, kovan ve güneş arasındaki açı da arılara bildirilmektedir.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8027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3543506581"/>
              </p:ext>
            </p:extLst>
          </p:nvPr>
        </p:nvGraphicFramePr>
        <p:xfrm>
          <a:off x="251520" y="2286000"/>
          <a:ext cx="8496944" cy="164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883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00FF"/>
          </a:solidFill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Bal Hasat Dönemi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492125" y="2057400"/>
            <a:ext cx="8018463" cy="3970338"/>
          </a:xfrm>
          <a:prstGeom prst="rect">
            <a:avLst/>
          </a:prstGeom>
          <a:solidFill>
            <a:srgbClr val="339966"/>
          </a:solidFill>
          <a:ln w="762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Bölgeler göre değişmekle birlikte genelde Eylül ayı içerisinde yapılır.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Gerektiği durumlarda yılda birkaç defa ve farklı zamanlarda da hasat yapılabilir.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9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Bal Hasat Zamanı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492125" y="2362200"/>
            <a:ext cx="8089900" cy="3970338"/>
          </a:xfrm>
          <a:prstGeom prst="rect">
            <a:avLst/>
          </a:prstGeom>
          <a:solidFill>
            <a:srgbClr val="00FF00"/>
          </a:solidFill>
          <a:ln w="762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Peteğin 2/3’ü sırlandığı zaman petekler hasada gelmiş demektir.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Erken hasat edilen ballarda su oranı yüksek olacağı için balın kalitesi düşecek ve balda bozulma olacaktır.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6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Bal Hasadı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492125" y="2057400"/>
            <a:ext cx="8018463" cy="3970338"/>
          </a:xfrm>
          <a:prstGeom prst="rect">
            <a:avLst/>
          </a:prstGeom>
          <a:solidFill>
            <a:srgbClr val="FF9900"/>
          </a:solidFill>
          <a:ln w="127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Hasat edilen ballar süzme veya petekli olarak pazara sunulabilirler.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Süzülen petekler tekrar kovanlara geri verilerek arıların temizlemeleri sağlanır.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06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683568" y="2286000"/>
          <a:ext cx="8136904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298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09586" y="546848"/>
            <a:ext cx="8198203" cy="807368"/>
          </a:xfrm>
          <a:prstGeom prst="rect">
            <a:avLst/>
          </a:prstGeom>
          <a:solidFill>
            <a:srgbClr val="FF99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Kışlatma Nedir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67544" y="1690326"/>
            <a:ext cx="8240246" cy="3970318"/>
          </a:xfrm>
          <a:prstGeom prst="rect">
            <a:avLst/>
          </a:prstGeom>
          <a:solidFill>
            <a:srgbClr val="00CCFF"/>
          </a:solidFill>
          <a:ln w="76200" cap="sq">
            <a:solidFill>
              <a:srgbClr val="00008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Bal arısı kolonilerinin aktif sezon sonrasında dinlenecekleri dönem olup hava sıcaklığının +14</a:t>
            </a:r>
            <a:r>
              <a:rPr kumimoji="0" lang="tr-TR" sz="42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0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C’nin altına düşmesiyle başlar.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Bu dönemde bal arıları kış salkımı oluştururlar ve sadece bal yerler.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02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476672"/>
            <a:ext cx="7772400" cy="715516"/>
          </a:xfrm>
          <a:prstGeom prst="rect">
            <a:avLst/>
          </a:prstGeom>
          <a:solidFill>
            <a:srgbClr val="00CCFF"/>
          </a:solidFill>
          <a:ln w="5715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Kışlatma İşlemleri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33413" y="1661692"/>
            <a:ext cx="7772400" cy="3970318"/>
          </a:xfrm>
          <a:prstGeom prst="rect">
            <a:avLst/>
          </a:prstGeom>
          <a:solidFill>
            <a:srgbClr val="FFFF99"/>
          </a:solidFill>
          <a:ln w="76200" cap="sq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Kışlatmaya alınacak koloniler bulunduğu yerde bırakılabileceği gibi kışı ılık geçen bölgelere de taşınabilirler.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Kışı ağır geçen yerlerde kovanlar çeşitli maddelerle sarılabilir.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4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FF00"/>
          </a:solidFill>
          <a:ln w="76200">
            <a:solidFill>
              <a:srgbClr val="3333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Kışlatma İşlemleri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67617" y="1997075"/>
            <a:ext cx="7738196" cy="3970338"/>
          </a:xfrm>
          <a:prstGeom prst="rect">
            <a:avLst/>
          </a:prstGeom>
          <a:solidFill>
            <a:srgbClr val="FF99CC"/>
          </a:solidFill>
          <a:ln w="762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Sağlıklı bir kışa hazırlık dönemi kışlatma çıkışı koloni kaybını da en aza indirecektir.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Sonbaharda yapılacak olan çalışmalar kışlatma başarısını da o oranda etkileyecektir.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61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91874" y="557025"/>
            <a:ext cx="7772400" cy="735360"/>
          </a:xfrm>
          <a:prstGeom prst="rect">
            <a:avLst/>
          </a:prstGeom>
          <a:solidFill>
            <a:srgbClr val="FF99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Kışlatma Esnasında ...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561975" y="1966913"/>
            <a:ext cx="8020050" cy="4031873"/>
          </a:xfrm>
          <a:prstGeom prst="rect">
            <a:avLst/>
          </a:prstGeom>
          <a:solidFill>
            <a:srgbClr val="33CCCC"/>
          </a:solidFill>
          <a:ln w="762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Kovan içerisinde yeterli besin </a:t>
            </a:r>
            <a:r>
              <a:rPr kumimoji="0" lang="tr-T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stoğu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olmalı.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Varroaya karşı ilaçlama yapılmış olmalı.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Su basmasına karşı sehpalara alınmalı.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Çatlak, kırık ve delik kovan kullanılmamalı.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Kovanlar hafif öne eğik yerleştirilmeli.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Kovan kapakları altına hava geçiren ve nem tutan maddeler konulmalı.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450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807368"/>
          </a:xfrm>
          <a:prstGeom prst="rect">
            <a:avLst/>
          </a:prstGeom>
          <a:solidFill>
            <a:srgbClr val="99CC00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Kışlatma Esnasında ...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33413" y="1556792"/>
            <a:ext cx="7772400" cy="4625882"/>
          </a:xfrm>
          <a:prstGeom prst="rect">
            <a:avLst/>
          </a:prstGeom>
          <a:solidFill>
            <a:srgbClr val="99FF33"/>
          </a:solidFill>
          <a:ln w="76200" cap="sq" cmpd="tri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Uçma delikleri daraltılmalı.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Kovan içerisinde boş petek bırakılmamalı.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Bölme tahtası ile petekler sıkıştırılmalı.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Kovanlar, varsa sundurma altına alınmalı.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Kovanlar hiçbir şekilde rahatsız edilmemeli.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Boş petekler depolanmalı ve mum güvesine karşı ilaçlama yapılmalı.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961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FF00"/>
          </a:solidFill>
          <a:ln w="76200">
            <a:solidFill>
              <a:srgbClr val="339966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Son Kontrollerin Yapılması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50875" y="1916113"/>
            <a:ext cx="7772400" cy="1143000"/>
          </a:xfrm>
          <a:prstGeom prst="rect">
            <a:avLst/>
          </a:prstGeom>
          <a:solidFill>
            <a:srgbClr val="FFFF00"/>
          </a:solidFill>
          <a:ln w="57150">
            <a:solidFill>
              <a:srgbClr val="3366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Sağlıklı Ana Arı İle Kışa Giriş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50875" y="3357563"/>
            <a:ext cx="7772400" cy="1143000"/>
          </a:xfrm>
          <a:prstGeom prst="rect">
            <a:avLst/>
          </a:prstGeom>
          <a:solidFill>
            <a:srgbClr val="99CCFF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Boş Peteklerin Toplanması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50875" y="4797425"/>
            <a:ext cx="7772400" cy="1143000"/>
          </a:xfrm>
          <a:prstGeom prst="rect">
            <a:avLst/>
          </a:prstGeom>
          <a:solidFill>
            <a:srgbClr val="FFCC00"/>
          </a:solidFill>
          <a:ln w="76200" cmpd="tri">
            <a:solidFill>
              <a:srgbClr val="3333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Boş Peteklerin Depolanması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41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50875" y="1104900"/>
            <a:ext cx="7772400" cy="1143000"/>
          </a:xfrm>
          <a:prstGeom prst="rect">
            <a:avLst/>
          </a:prstGeom>
          <a:solidFill>
            <a:srgbClr val="3366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Kışlatılan Koloniler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09286" y="1907381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50875" y="2852936"/>
            <a:ext cx="7772400" cy="1143000"/>
          </a:xfrm>
          <a:prstGeom prst="rect">
            <a:avLst/>
          </a:prstGeom>
          <a:solidFill>
            <a:srgbClr val="FF99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Kışlatılan Koloniler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46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961153202"/>
              </p:ext>
            </p:extLst>
          </p:nvPr>
        </p:nvGraphicFramePr>
        <p:xfrm>
          <a:off x="827584" y="2492896"/>
          <a:ext cx="7526338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93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 Hastalıkları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33412" y="1828800"/>
            <a:ext cx="4079875" cy="708025"/>
          </a:xfrm>
          <a:prstGeom prst="rect">
            <a:avLst/>
          </a:prstGeom>
          <a:solidFill>
            <a:srgbClr val="00FF00"/>
          </a:solidFill>
          <a:ln w="38100" cap="sq" cmpd="dbl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ü"/>
              <a:tabLst/>
            </a:pPr>
            <a:r>
              <a:rPr kumimoji="0" lang="tr-TR" sz="4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Ergin Arı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52988" y="2590800"/>
            <a:ext cx="3729037" cy="2786063"/>
          </a:xfrm>
          <a:prstGeom prst="rect">
            <a:avLst/>
          </a:prstGeom>
          <a:solidFill>
            <a:srgbClr val="FF99CC"/>
          </a:solidFill>
          <a:ln w="381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Amerikan YÇ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Avrupa YÇ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Kireç Hastalığı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Taş Hastalığı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Tulumsu YÇ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61975" y="2590800"/>
            <a:ext cx="4151312" cy="2785378"/>
          </a:xfrm>
          <a:prstGeom prst="rect">
            <a:avLst/>
          </a:prstGeom>
          <a:solidFill>
            <a:srgbClr val="3366FF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Nosema Hastalığı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Amoeba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Hastalığı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Septisemi Hastalığı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Kronik Arı Felci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Akut Arı Felci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852987" y="1828800"/>
            <a:ext cx="3729037" cy="708025"/>
          </a:xfrm>
          <a:prstGeom prst="rect">
            <a:avLst/>
          </a:prstGeom>
          <a:solidFill>
            <a:srgbClr val="00CCFF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ü"/>
              <a:tabLst/>
            </a:pPr>
            <a:r>
              <a:rPr kumimoji="0" lang="tr-TR" sz="4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Yavru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6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6600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 Zararlıları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83568" y="2819400"/>
            <a:ext cx="7560839" cy="1785104"/>
          </a:xfrm>
          <a:prstGeom prst="rect">
            <a:avLst/>
          </a:prstGeom>
          <a:solidFill>
            <a:srgbClr val="FF9900"/>
          </a:solidFill>
          <a:ln w="38100" cap="sq">
            <a:solidFill>
              <a:srgbClr val="666699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666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66675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</a:pPr>
            <a:r>
              <a:rPr kumimoji="0" lang="tr-TR" sz="3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tr-TR" sz="5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Varroa destructor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6675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</a:pPr>
            <a:r>
              <a:rPr kumimoji="0" lang="tr-TR" sz="5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tr-TR" sz="5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Acarapis </a:t>
            </a:r>
            <a:r>
              <a:rPr kumimoji="0" lang="tr-TR" sz="5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w</a:t>
            </a:r>
            <a:r>
              <a:rPr kumimoji="0" lang="tr-TR" sz="5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oodi</a:t>
            </a:r>
            <a:r>
              <a:rPr kumimoji="0" lang="tr-TR" sz="5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8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1975" y="914400"/>
            <a:ext cx="7772400" cy="1143000"/>
          </a:xfrm>
          <a:prstGeom prst="rect">
            <a:avLst/>
          </a:prstGeom>
          <a:solidFill>
            <a:srgbClr val="FFFF99"/>
          </a:solidFill>
          <a:ln w="76200" cmpd="tri">
            <a:solidFill>
              <a:srgbClr val="FF33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Diğer Zararlılar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33413" y="2590800"/>
            <a:ext cx="7666037" cy="2632075"/>
          </a:xfrm>
          <a:prstGeom prst="rect">
            <a:avLst/>
          </a:prstGeom>
          <a:solidFill>
            <a:srgbClr val="FF6600"/>
          </a:solidFill>
          <a:ln w="57150" cap="sq" cmpd="thinThick">
            <a:solidFill>
              <a:srgbClr val="00008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666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66675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</a:pPr>
            <a:r>
              <a:rPr kumimoji="0" lang="tr-TR" sz="5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Büyük mum güvesi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6675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</a:pPr>
            <a:r>
              <a:rPr kumimoji="0" lang="tr-TR" sz="5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Arı kuşu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6675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</a:pPr>
            <a:r>
              <a:rPr kumimoji="0" lang="tr-TR" sz="5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Eşek arısı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35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1331640" y="2361100"/>
          <a:ext cx="6768751" cy="155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595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9900"/>
          </a:solidFill>
          <a:ln w="57150" cmpd="thinThick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Yavru Çürüklüğü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4648200"/>
          </a:xfrm>
          <a:prstGeom prst="rect">
            <a:avLst/>
          </a:prstGeom>
          <a:solidFill>
            <a:srgbClr val="FF99CC"/>
          </a:solidFill>
          <a:ln w="76200" cap="sq" cmpd="tri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Etkeni </a:t>
            </a:r>
            <a:r>
              <a:rPr kumimoji="0" lang="tr-TR" sz="4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Paenibacillus larvae’dır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Etken gıdalarla alınmaktadır.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Hastalıklı kolonide gelişme hızı 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düşer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ergin arı sayısı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il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 yavru miktarında büyük azalma görülür. 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rıların polen ve nektar toplama aktivitesi azalır.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5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FF00"/>
          </a:solidFill>
          <a:ln w="76200" cmpd="tri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Yavru Çürüklüğü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752600"/>
            <a:ext cx="8159750" cy="3970338"/>
          </a:xfrm>
          <a:prstGeom prst="rect">
            <a:avLst/>
          </a:prstGeom>
          <a:solidFill>
            <a:srgbClr val="00FFFF"/>
          </a:solidFill>
          <a:ln w="57150" cap="sq" cmpd="thickThin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Bakteriye ait sporlar 40 yıl kadar canlı kalabilmekte ve olumsuz şartlardan etkilenmemektedir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İhbarı mecburi hastalıklardandır.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Hastalıkla bulaşık koloniler imha edilmelidir.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54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FF00"/>
          </a:solidFill>
          <a:ln w="7620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Belirtileri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299450" cy="4225925"/>
          </a:xfrm>
          <a:prstGeom prst="rect">
            <a:avLst/>
          </a:prstGeom>
          <a:solidFill>
            <a:srgbClr val="3366FF"/>
          </a:solidFill>
          <a:ln w="76200" cap="sq" cmpd="tri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Hastalıklı kolonide yavrulu alan 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düzgün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olmayıp açık ve kapalı gözler karışmıştır.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Kapalı petek gözlerinin üzerindeki sır tabakası içeriye doğru çökmüştür.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Kapalı 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petek gözlerin rengi matlaşmış, koyulaşmış veya yağlanmış gibidir.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81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666699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Belirtileri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28800"/>
            <a:ext cx="8299450" cy="4648200"/>
          </a:xfrm>
          <a:prstGeom prst="rect">
            <a:avLst/>
          </a:prstGeom>
          <a:solidFill>
            <a:srgbClr val="99CC00"/>
          </a:solidFill>
          <a:ln w="76200" cap="sq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Larvaların rengi sararmış, ileri dönemlerde kahverengileşmiş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Ölümler genel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 kapalı gözler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de olur.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Hasta 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larvalara bir kibrit çöpü sokularak dışarıya çekildiğinde larvanın lastik gibi uzadığı görülür.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43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332656"/>
            <a:ext cx="7772400" cy="1143000"/>
          </a:xfrm>
          <a:prstGeom prst="rect">
            <a:avLst/>
          </a:prstGeom>
          <a:solidFill>
            <a:srgbClr val="CC99FF"/>
          </a:solidFill>
          <a:ln w="76200" cmpd="tri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Belirtileri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53928" y="1685636"/>
            <a:ext cx="8299450" cy="5016758"/>
          </a:xfrm>
          <a:prstGeom prst="rect">
            <a:avLst/>
          </a:prstGeom>
          <a:solidFill>
            <a:srgbClr val="FF9900"/>
          </a:solidFill>
          <a:ln w="76200" cap="sq" cmpd="tri">
            <a:solidFill>
              <a:srgbClr val="00008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Ölen larvalar sulu ve yapışkan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olup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g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öz tabanına yapışırlar. </a:t>
            </a: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Yapışkan kalıntının gözlerden dışarı atılması ve gözün temizlenmesi oldukça zordur. </a:t>
            </a: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Bu kalıntılar zamanla kuruyarak milyarlarca sporu içeren bir tabaka halinde gözün tabanına sıvanırlar.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944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Tedavisi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81200"/>
            <a:ext cx="8510588" cy="3786188"/>
          </a:xfrm>
          <a:prstGeom prst="rect">
            <a:avLst/>
          </a:prstGeom>
          <a:solidFill>
            <a:srgbClr val="0000FF"/>
          </a:solidFill>
          <a:ln w="76200" cap="sq">
            <a:solidFill>
              <a:srgbClr val="993366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Hastalık başlangıcında tedavi olasıdır.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Hastalıklı koloninin tüm yavru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lu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ve bal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l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ı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petekleri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yakılarak imha edilir.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K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ovanın iç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i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pürmüz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ile sterilize edilir.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Temiz kovana yerleştirilen arılar ilaçla tedavi edilir.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9711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CC99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Tedavisi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92125" y="1828800"/>
            <a:ext cx="8229600" cy="4616450"/>
          </a:xfrm>
          <a:prstGeom prst="rect">
            <a:avLst/>
          </a:prstGeom>
          <a:solidFill>
            <a:srgbClr val="FFFF99"/>
          </a:solidFill>
          <a:ln w="76200" cap="sq">
            <a:solidFill>
              <a:srgbClr val="00008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n etkili ilaçlar </a:t>
            </a:r>
            <a:r>
              <a:rPr kumimoji="0" lang="tr-TR" sz="4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Na’</a:t>
            </a:r>
            <a:r>
              <a:rPr kumimoji="0" lang="tr-TR" sz="4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Sulfadiazol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veya </a:t>
            </a:r>
            <a:r>
              <a:rPr kumimoji="0" lang="tr-TR" sz="4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Oksitetrasiklin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(Terramycine) </a:t>
            </a:r>
            <a:r>
              <a:rPr kumimoji="0" lang="tr-TR" sz="4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dir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Sodyum </a:t>
            </a:r>
            <a:r>
              <a:rPr kumimoji="0" lang="tr-TR" sz="4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Sulfadiazol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sonbaharda 2:1 oranında hazırlanan 4 </a:t>
            </a:r>
            <a:r>
              <a:rPr kumimoji="0" lang="tr-TR" sz="4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lt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şuruba 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 g ilaç katılır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ve arılıktaki 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her koloniye 4-5 gün ara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ile 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 </a:t>
            </a:r>
            <a:r>
              <a:rPr kumimoji="0" lang="tr-TR" sz="4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lt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verilir.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9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33CCCC"/>
          </a:solidFill>
          <a:ln w="7620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Tedavisi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80988" y="1905000"/>
            <a:ext cx="8651875" cy="4401205"/>
          </a:xfrm>
          <a:prstGeom prst="rect">
            <a:avLst/>
          </a:prstGeom>
          <a:solidFill>
            <a:srgbClr val="00FFFF"/>
          </a:solidFill>
          <a:ln w="762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Sonbahar mevsiminde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450 g pudra şekerine 15 g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Sodyum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Sulfadiazol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karıştırılır ve h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er defasında her koloniye 40-50 g karışım gelecek şekilde ilaçlı pudra şekeri çerçeveler arasına serpilir. 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4-5 gün ara ile 3 kez tekrarlanmalıdır.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1602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FF00"/>
          </a:solidFill>
          <a:ln w="76200" cmpd="tri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Tedavisi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80988" y="1981200"/>
            <a:ext cx="8651875" cy="4400550"/>
          </a:xfrm>
          <a:prstGeom prst="rect">
            <a:avLst/>
          </a:prstGeom>
          <a:solidFill>
            <a:srgbClr val="FF99CC"/>
          </a:solidFill>
          <a:ln w="76200" cap="sq" cmpd="tri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Terram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ycine uygulaması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şurup veya pudra şekerine karıştırılarak ilkbahar veya sonbaharda yapılabilmektedir.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er koloniye 200 mg aktif madde gelecek şekilde pudra şekeri ile karıştırıl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arak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petek ara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lar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ına 4-5 gün ara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yla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3 kez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uygulanmalıdır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58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Tedbirleri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80988" y="1828800"/>
            <a:ext cx="8651875" cy="3416300"/>
          </a:xfrm>
          <a:prstGeom prst="rect">
            <a:avLst/>
          </a:prstGeom>
          <a:solidFill>
            <a:srgbClr val="CC99FF"/>
          </a:solidFill>
          <a:ln w="76200" cap="sq">
            <a:solidFill>
              <a:srgbClr val="333333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Arılık temiz ve düzenli olmalı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astalıklı petekler açıkta bırakılma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malıdır.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Kullanılmış malzeme satın almama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lıdır.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astalıklı koloni satın alınmamalıdır.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Ş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eker şurubu ile besle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me yapılmamalıdır.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Arılıkta yağmacılığa izin verilmemelidir.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82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CC00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YÇ Tedbirleri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80988" y="1905000"/>
            <a:ext cx="8651875" cy="3862388"/>
          </a:xfrm>
          <a:prstGeom prst="rect">
            <a:avLst/>
          </a:prstGeom>
          <a:solidFill>
            <a:srgbClr val="FFFF00"/>
          </a:solidFill>
          <a:ln w="76200" cap="sq" cmpd="tri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Hastalıklı koloniler diğer koloniler ile birleştirilmemelidir.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rıların kovanları şaşırmasını önleyici önlemler alınmalıdır.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oloniler hastalıksız bölge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 götürülmeli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astalık görüldüğü anda tüm koloniler koruyucu olarak ilaçlanmalıdır.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59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33413" y="533400"/>
            <a:ext cx="7721600" cy="1143000"/>
          </a:xfrm>
          <a:prstGeom prst="rect">
            <a:avLst/>
          </a:prstGeom>
          <a:solidFill>
            <a:srgbClr val="FFFF00"/>
          </a:solidFill>
          <a:ln w="76200">
            <a:solidFill>
              <a:srgbClr val="333399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YÇ’de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Düzensiz Petek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82613" y="1916113"/>
            <a:ext cx="7772400" cy="1143000"/>
          </a:xfrm>
          <a:prstGeom prst="rect">
            <a:avLst/>
          </a:prstGeom>
          <a:solidFill>
            <a:srgbClr val="99CC00"/>
          </a:solidFill>
          <a:ln w="76200" cmpd="tri">
            <a:solidFill>
              <a:srgbClr val="9933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YÇ’de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Petek Gözleri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57213" y="3645024"/>
            <a:ext cx="7823200" cy="1143000"/>
          </a:xfrm>
          <a:prstGeom prst="rect">
            <a:avLst/>
          </a:prstGeom>
          <a:solidFill>
            <a:srgbClr val="33CCCC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YÇ’de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Ölmüş Pupa Dili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82612" y="5157788"/>
            <a:ext cx="7823201" cy="1143000"/>
          </a:xfrm>
          <a:prstGeom prst="rect">
            <a:avLst/>
          </a:prstGeom>
          <a:solidFill>
            <a:srgbClr val="FFCC99"/>
          </a:solidFill>
          <a:ln w="7620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YÇ’de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Larvanın Uzaması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39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33413" y="805945"/>
            <a:ext cx="7772400" cy="1143000"/>
          </a:xfrm>
          <a:prstGeom prst="rect">
            <a:avLst/>
          </a:prstGeom>
          <a:solidFill>
            <a:srgbClr val="CCFFCC"/>
          </a:solidFill>
          <a:ln w="7620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Kovanın İmha Edilmesi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87225" y="1717964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42005" y="2348880"/>
            <a:ext cx="8651875" cy="1143000"/>
          </a:xfrm>
          <a:prstGeom prst="rect">
            <a:avLst/>
          </a:prstGeom>
          <a:solidFill>
            <a:srgbClr val="99CCFF"/>
          </a:solidFill>
          <a:ln w="76200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YÇ’nde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Peteğin Durumu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2412" y="3856038"/>
            <a:ext cx="8651875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Amerikan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YÇ’nde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Görünüm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52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/>
        </p:nvGraphicFramePr>
        <p:xfrm>
          <a:off x="1687513" y="2362200"/>
          <a:ext cx="5697537" cy="155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09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FF"/>
          </a:solidFill>
          <a:ln w="76200" cmpd="tri">
            <a:solidFill>
              <a:srgbClr val="333333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Yavru Çürüklüğü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28800"/>
            <a:ext cx="8369300" cy="4648200"/>
          </a:xfrm>
          <a:prstGeom prst="rect">
            <a:avLst/>
          </a:prstGeom>
          <a:solidFill>
            <a:srgbClr val="00CCFF"/>
          </a:solidFill>
          <a:ln w="762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Etkeni </a:t>
            </a:r>
            <a:r>
              <a:rPr kumimoji="0" lang="tr-TR" sz="4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Melissococcus pluton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’dur.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Etken gıdalarla alınmaktadır.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Hastalıklı kolonide gelişme hızı 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düşer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ergin arı sayısı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il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 yavru miktarında büyük azalma görülür. 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rıların polen ve nektar toplama aktivitesi azalır.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45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FF99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 Belirtileri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80988" y="1997075"/>
            <a:ext cx="8582025" cy="4616450"/>
          </a:xfrm>
          <a:prstGeom prst="rect">
            <a:avLst/>
          </a:prstGeom>
          <a:solidFill>
            <a:srgbClr val="33CCCC"/>
          </a:solidFill>
          <a:ln w="76200" cap="sq">
            <a:solidFill>
              <a:srgbClr val="3333CC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Petek üzerinde yavrulu alan 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düzgün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olmayıp açık ve kapalı gözler karış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ık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Ölümler genellikle açık gözlerdeki larvalarda görülür. Larvanın rengi önce sarıya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sonra kahverengi ve siyaha dönüşür.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52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 Belirtileri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90713"/>
            <a:ext cx="8369300" cy="5016500"/>
          </a:xfrm>
          <a:prstGeom prst="rect">
            <a:avLst/>
          </a:prstGeom>
          <a:solidFill>
            <a:srgbClr val="99CC00"/>
          </a:solidFill>
          <a:ln w="76200" cap="sq">
            <a:solidFill>
              <a:srgbClr val="993366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Ölüm pupa döneminde olmuşsa kapalı gözler üzerinde delikler vardır. Kapalı petek göz üzerindeki sır tabakasının rengi matlaşarak içeriye doğru çöker.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Ölü larvanın kıvamı önceleri sulu ve yumuşak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sonra sertleşerek hamur kıvamı alır.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70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CC99FF"/>
          </a:solidFill>
          <a:ln w="76200">
            <a:solidFill>
              <a:srgbClr val="333333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 Belirtileri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5016500"/>
          </a:xfrm>
          <a:prstGeom prst="rect">
            <a:avLst/>
          </a:prstGeom>
          <a:solidFill>
            <a:srgbClr val="3366FF"/>
          </a:solidFill>
          <a:ln w="76200" cap="sq" cmpd="tri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Ölü larvalar petek gözü tabanında C şeklinde kıvrılmış 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durumdadırlar.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G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özün tabanına yapışmazlar ve petek göze bir ki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rit çöpü sokulduğunda gözden rahatlıkla çıkarılabilirler.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astalığın ileri aşamalarında kovandan kokuşmuş et kokusu yayılmaya başlar.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94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99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 Tedavisi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4432300"/>
          </a:xfrm>
          <a:prstGeom prst="rect">
            <a:avLst/>
          </a:prstGeom>
          <a:solidFill>
            <a:srgbClr val="00CCFF"/>
          </a:solidFill>
          <a:ln w="76200" cap="sq">
            <a:solidFill>
              <a:srgbClr val="993366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Hastalığın tedavisinde Terram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ycine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(Oxytetracycline), Neo-Terramycine ve Erithromycine (Apimycin veya Apivesin) kullanılmaktadır.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Terramycine ve Neo-Terramycine her bir koloniye 200 mg aktif madde gelecek şekilde kullanılmalıdır.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91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CC00"/>
          </a:solidFill>
          <a:ln w="5715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 Tedavisi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4616450"/>
          </a:xfrm>
          <a:prstGeom prst="rect">
            <a:avLst/>
          </a:prstGeom>
          <a:solidFill>
            <a:srgbClr val="FF99CC"/>
          </a:solidFill>
          <a:ln w="762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rithromycine 4.5 gramlık 10 doz bulunan kutu içerisinde satılmaktadır.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1:1 oranında 1 lt şuru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hazırlanarak şurubun 1/4'ü başka bir kaba aktarılır ve içerisine 1 doz ilaç boşaltıl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arak karıştırılır.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66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 Tedavisi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81200"/>
            <a:ext cx="8369300" cy="4400550"/>
          </a:xfrm>
          <a:prstGeom prst="rect">
            <a:avLst/>
          </a:prstGeom>
          <a:solidFill>
            <a:srgbClr val="FFCC99"/>
          </a:solidFill>
          <a:ln w="5715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İlaçlı şurup geri kalan ilaçsız şurupla karıştırılarak elde edilen 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karışım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arka arkaya 3-4 gün verilecek şekilde bölünerek kolonilere verilir.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u ilaçlar 1 ölçek bal + 2-2.5 ölçek pudra şekeri ile hazırlanan macun veya keklere katılarak da verilebilir.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75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9900"/>
          </a:solidFill>
          <a:ln w="7620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 Tedbirleri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703263" y="2362200"/>
            <a:ext cx="7667625" cy="3457575"/>
          </a:xfrm>
          <a:prstGeom prst="rect">
            <a:avLst/>
          </a:prstGeom>
          <a:solidFill>
            <a:srgbClr val="FFCC99"/>
          </a:solidFill>
          <a:ln w="76200" cap="sq">
            <a:solidFill>
              <a:srgbClr val="333333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Amerikan Yavru Çürüklüğünden korunmak için alınacak tedbirler bu hastalık için de geçerlidir.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24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52425" y="531813"/>
            <a:ext cx="8051800" cy="1144587"/>
          </a:xfrm>
          <a:prstGeom prst="rect">
            <a:avLst/>
          </a:prstGeom>
          <a:solidFill>
            <a:srgbClr val="99CC00"/>
          </a:solidFill>
          <a:ln w="5715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800" tIns="50400" rIns="100800" bIns="504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YÇ’de Hasta Larvalar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4650" y="2133600"/>
            <a:ext cx="8053388" cy="1144588"/>
          </a:xfrm>
          <a:prstGeom prst="rect">
            <a:avLst/>
          </a:prstGeom>
          <a:solidFill>
            <a:srgbClr val="FFFF99">
              <a:alpha val="50195"/>
            </a:srgbClr>
          </a:solidFill>
          <a:ln w="76200">
            <a:solidFill>
              <a:srgbClr val="FF00FF"/>
            </a:solidFill>
            <a:miter lim="800000"/>
            <a:headEnd/>
            <a:tailEnd/>
          </a:ln>
        </p:spPr>
        <p:txBody>
          <a:bodyPr vert="horz" wrap="square" lIns="100800" tIns="50400" rIns="100800" bIns="504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YÇ’de Peteğin Durumu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4175" y="3573463"/>
            <a:ext cx="8051800" cy="1144587"/>
          </a:xfrm>
          <a:prstGeom prst="rect">
            <a:avLst/>
          </a:prstGeom>
          <a:solidFill>
            <a:srgbClr val="99CC00"/>
          </a:solidFill>
          <a:ln w="7620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800" tIns="50400" rIns="100800" bIns="504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YÇ’de Peteğin Durumu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4150" y="5013325"/>
            <a:ext cx="8651875" cy="1143000"/>
          </a:xfrm>
          <a:prstGeom prst="rect">
            <a:avLst/>
          </a:prstGeom>
          <a:solidFill>
            <a:srgbClr val="0000FF"/>
          </a:solidFill>
          <a:ln w="76200" cmpd="tri">
            <a:solidFill>
              <a:srgbClr val="333333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Avrupa YÇ’nde Görünüm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52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/>
        </p:nvGraphicFramePr>
        <p:xfrm>
          <a:off x="1687513" y="2362200"/>
          <a:ext cx="5697537" cy="155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846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Kireç Hastalığı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3970338"/>
          </a:xfrm>
          <a:prstGeom prst="rect">
            <a:avLst/>
          </a:prstGeom>
          <a:solidFill>
            <a:srgbClr val="3366FF"/>
          </a:solidFill>
          <a:ln w="762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Kireç hastalığının etmeni fırsatçı bir fungus olan </a:t>
            </a:r>
            <a:r>
              <a:rPr kumimoji="0" lang="tr-TR" sz="4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Ascosphaera apis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'tir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Etken gıdalarla alınmaktadır.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Hastalığa yakalanan larvalar kireç beyazı bir renkte petek gözler içerisinde kuruyarak mumyalaşır</a:t>
            </a:r>
            <a:r>
              <a:rPr kumimoji="0" lang="tr-TR" sz="4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03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3366FF"/>
          </a:solidFill>
          <a:ln w="76200">
            <a:solidFill>
              <a:srgbClr val="9933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Kireç Hastalığının Nedenleri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44550" y="1905000"/>
            <a:ext cx="7385050" cy="4656138"/>
          </a:xfrm>
          <a:prstGeom prst="rect">
            <a:avLst/>
          </a:prstGeom>
          <a:solidFill>
            <a:srgbClr val="FF9900"/>
          </a:solidFill>
          <a:ln w="57150" cap="sq">
            <a:solidFill>
              <a:srgbClr val="003366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Çevre kirliliği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Yoğun antibiyotik kullanımı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Arıların suni besinlerle beslenmeleri</a:t>
            </a: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Katkılı balmumu kullanımı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Aşırı </a:t>
            </a: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nem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Aşırı şurup kullanımı</a:t>
            </a: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Uygun olmayan koloni kontrolleri</a:t>
            </a: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Oğul verme</a:t>
            </a:r>
            <a:r>
              <a:rPr kumimoji="0" lang="tr-TR" sz="3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94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Kireç Hastalığı Tedbirleri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3637919"/>
          </a:xfrm>
          <a:prstGeom prst="rect">
            <a:avLst/>
          </a:prstGeom>
          <a:solidFill>
            <a:srgbClr val="33CCCC"/>
          </a:solidFill>
          <a:ln w="57150" cap="sq" cmpd="thickThin">
            <a:solidFill>
              <a:srgbClr val="9933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Ülkemizde ana arı üretimi yapan işletmeler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in 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kireç hastalığına dayanıklı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hat kullanmaları.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Türkiye'de temel petek imal eden işletmeler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in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üretim aşamasında balmumunu sterilize e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derek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üretim yapma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lıdırlar.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Arıcılık alet ve ekipmanları uygun dezenfektanlarla sterilize edilmelidir.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8624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6600"/>
          </a:solidFill>
          <a:ln w="38100">
            <a:solidFill>
              <a:srgbClr val="00CC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Kireç Hastalığı Tedbirleri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703263" y="2133600"/>
            <a:ext cx="7948612" cy="4278313"/>
          </a:xfrm>
          <a:prstGeom prst="rect">
            <a:avLst/>
          </a:prstGeom>
          <a:solidFill>
            <a:srgbClr val="FFFF00"/>
          </a:solidFill>
          <a:ln w="127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Kolonilerde çok yıllık petek kullanmamaya özen gösterilmelidir.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Arıcılar ilkbaharda oğul önleme çalışmaları yapmalı ve arılarını bölme yapmak sureti çoğaltmalıdırlar.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Kolonilere gerekmedikçe antibiyotik uygulaması yapılmamalıdır.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7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Kireç Hastalığı Tedbirleri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28800"/>
            <a:ext cx="8369300" cy="4130361"/>
          </a:xfrm>
          <a:prstGeom prst="rect">
            <a:avLst/>
          </a:prstGeom>
          <a:solidFill>
            <a:srgbClr val="C0C0C0"/>
          </a:solidFill>
          <a:ln w="57150" cap="sq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İlkbaharda havaların serin olduğu günlerde koloni kontrolleri yapılmamalı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z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orunlulu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var ise kovan fazla açık tutulmamalıdır.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Kovanların havalandırmasına dikkat edilmeli, kovan içerisinde nem birikmesine olanak verilmemelidir.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Hastalıklı koloniden arılı, yavrulu ve ballı petekler sağlıklı kolonilere verilmemelidir.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2199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17500" y="533400"/>
            <a:ext cx="8430964" cy="1143000"/>
          </a:xfrm>
          <a:prstGeom prst="rect">
            <a:avLst/>
          </a:prstGeom>
          <a:solidFill>
            <a:srgbClr val="00FF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Kireç Hastalığına Yakalanmış Larvalar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17500" y="2205038"/>
            <a:ext cx="8308975" cy="1143000"/>
          </a:xfrm>
          <a:prstGeom prst="rect">
            <a:avLst/>
          </a:prstGeom>
          <a:solidFill>
            <a:srgbClr val="0080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Kovan Önünde Larva Ölüleri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7500" y="3860800"/>
            <a:ext cx="8308975" cy="1143000"/>
          </a:xfrm>
          <a:prstGeom prst="rect">
            <a:avLst/>
          </a:prstGeom>
          <a:solidFill>
            <a:srgbClr val="00FF00"/>
          </a:solidFill>
          <a:ln w="5715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Kireç Hastalığında Peteğin Durumu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32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1687513" y="2362200"/>
          <a:ext cx="5697537" cy="155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99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2057400"/>
            <a:ext cx="8369300" cy="4400550"/>
          </a:xfrm>
          <a:prstGeom prst="rect">
            <a:avLst/>
          </a:prstGeom>
          <a:solidFill>
            <a:srgbClr val="3366FF"/>
          </a:solidFill>
          <a:ln w="57150" cap="sq" cmpd="thickThin">
            <a:solidFill>
              <a:srgbClr val="FF66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E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tmeni </a:t>
            </a:r>
            <a:r>
              <a:rPr kumimoji="0" lang="tr-TR" sz="40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Nosema </a:t>
            </a:r>
            <a:r>
              <a:rPr kumimoji="0" lang="tr-TR" sz="40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apis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adı verilen bir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protozoadır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. Ergin arı hastalığıdır.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Gıdalarla alınan ve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ağız yolu ile sindirim sistemine giren sporlar ergin arıların orta midesinde çimlenerek </a:t>
            </a:r>
            <a:r>
              <a:rPr kumimoji="0" lang="tr-TR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epitel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hücrelere geçerek hızla çoğal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arak hastalık yaparlar.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749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 Belirtileri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81200"/>
            <a:ext cx="8369300" cy="4616450"/>
          </a:xfrm>
          <a:prstGeom prst="rect">
            <a:avLst/>
          </a:prstGeom>
          <a:solidFill>
            <a:srgbClr val="3366FF"/>
          </a:solidFill>
          <a:ln w="5715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Ha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stalığa yakalan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an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arılar uçmaya çalışırlar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,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uçamazlar. Kovan ön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ündeki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ot ve çöplere tutunarak yürürler.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Hasta arıların abdomenleri şişmiş ve uzamıştır.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Bu 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neden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le</a:t>
            </a:r>
            <a:r>
              <a:rPr kumimoji="0" lang="tr-TR" sz="4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iğneleme refleksi azalmıştır.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25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762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 Belirtileri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4400550"/>
          </a:xfrm>
          <a:prstGeom prst="rect">
            <a:avLst/>
          </a:prstGeom>
          <a:solidFill>
            <a:srgbClr val="3366FF"/>
          </a:solidFill>
          <a:ln w="57150" cap="sq">
            <a:solidFill>
              <a:srgbClr val="8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Sağlıklı arıların midesi sarımtırak veya amber renktedir. Hasta arıların midesi şişkin, kıvrımları kaybolmuş ve süt beyazı rengindedir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Hasta arılarda görülen bu belirtiler açlık, felç veya ilaç zehirlenmelerinde görülen belirtilerle karıştırılabilir.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9081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67544" y="533400"/>
            <a:ext cx="8324031" cy="1023392"/>
          </a:xfrm>
          <a:prstGeom prst="rect">
            <a:avLst/>
          </a:prstGeom>
          <a:solidFill>
            <a:srgbClr val="99CC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Hastalığının Etkileri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4524315"/>
          </a:xfrm>
          <a:prstGeom prst="rect">
            <a:avLst/>
          </a:prstGeom>
          <a:solidFill>
            <a:srgbClr val="3366FF"/>
          </a:solidFill>
          <a:ln w="127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Arıların ömür uzunlukları azalır.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Hasta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arıların yavru yetiştirme yetene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ğ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i azalır.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B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esleyici arıların arı sütü salgı bezleri dumura uğrar, koloninin gelişme hızı azalır.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A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na arıların yumurtlama hızını azaltır.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Ana arı kayıplarına neden olur.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İşçi arıların ömür uzunluğu azalacağından kış kayıpları artar.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Koloni bal veriminin azalmasına neden olur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4360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807368"/>
          </a:xfrm>
          <a:prstGeom prst="rect">
            <a:avLst/>
          </a:prstGeom>
          <a:solidFill>
            <a:srgbClr val="00CCFF"/>
          </a:solidFill>
          <a:ln w="5715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Hastalığının Yayılması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38225" y="1826418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2057400"/>
            <a:ext cx="8369300" cy="4031873"/>
          </a:xfrm>
          <a:prstGeom prst="rect">
            <a:avLst/>
          </a:prstGeom>
          <a:solidFill>
            <a:srgbClr val="FF99CC"/>
          </a:solidFill>
          <a:ln w="57150" cap="sq">
            <a:solidFill>
              <a:srgbClr val="9933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Hastalıklı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arılı, ballı ve yavrulu çerçevelerin 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sağlıklı kolonilere verilmesi.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Koloni kontrolleri sırasında ergin arıların ezilmesi, ezilen arıların dışarı atılması esnasında sağlıklı arıların sporlarla teması.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Uzun süren arı taşımacılığı, kovanların kapalı kalması ve arıların dışarı çıkamamaları.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Arıların kışın rahatsız edilmesi.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106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9900"/>
          </a:solidFill>
          <a:ln w="57150">
            <a:solidFill>
              <a:srgbClr val="FF00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Hastalığının Yayılması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92124" y="2209800"/>
            <a:ext cx="7913689" cy="3539430"/>
          </a:xfrm>
          <a:prstGeom prst="rect">
            <a:avLst/>
          </a:prstGeom>
          <a:solidFill>
            <a:srgbClr val="3366FF"/>
          </a:solidFill>
          <a:ln w="762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İlkbaharda kovanların sık sık açılarak kolonilerin rahatsız edilmeleri.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Ana arı yetiştiriciliği ve paket arıcılığında koloni populasyonunun azaltılarak kolonilerin strese sokulması.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Yetersiz beslenme nedeni ile kolonilerin fizyolojik olarak hastalığa duyarlı olmaları.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9224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Hastalığının Tedavisi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89125"/>
            <a:ext cx="8159750" cy="4371975"/>
          </a:xfrm>
          <a:prstGeom prst="rect">
            <a:avLst/>
          </a:prstGeom>
          <a:solidFill>
            <a:srgbClr val="FF9900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rı kolonilerine koruyucu olarak ilkbahar ve sonbahar aylarında fumagillin içeren şurup verilerek hastalığa karşı etkili bir önlem alınabilir.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Sonbahar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2:1, ilkbaharda 1:1 oranında 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şurup hazırlanır. Hazırlanan 25 lt şuruba 25 g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olan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1 şişe Fu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magillin etken maddeli ilaç eklenir.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8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Hastalığının Tedavisi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33413" y="1889125"/>
            <a:ext cx="7807325" cy="4397375"/>
          </a:xfrm>
          <a:prstGeom prst="rect">
            <a:avLst/>
          </a:prstGeom>
          <a:solidFill>
            <a:srgbClr val="FFFF00"/>
          </a:solidFill>
          <a:ln w="381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ı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tıl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arak hazırlanan ş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urup soğuduktan sonra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içerisine ilaç 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eklenerek 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karıştırılmalıdır.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Hazırlanan karışımdan her koloniye 4 </a:t>
            </a:r>
            <a:r>
              <a:rPr kumimoji="0" lang="tr-TR" sz="3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lt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verilmelidir.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Hastalık çıktığı durumlarda ayrıca boş kovan ve petekler asetik asitle </a:t>
            </a:r>
            <a:r>
              <a:rPr kumimoji="0" lang="tr-TR" sz="3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fumige</a:t>
            </a:r>
            <a:r>
              <a:rPr kumimoji="0" lang="tr-T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edilmelidir.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62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78014" y="836712"/>
            <a:ext cx="8054976" cy="11430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Nosemasız ve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Nosemalı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Arı Bağırsağı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1027" y="2564904"/>
            <a:ext cx="8054975" cy="1143000"/>
          </a:xfrm>
          <a:prstGeom prst="rect">
            <a:avLst/>
          </a:prstGeom>
          <a:solidFill>
            <a:srgbClr val="00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Hastalığında Kovan Önü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8508" y="4284663"/>
            <a:ext cx="8186739" cy="1143000"/>
          </a:xfrm>
          <a:prstGeom prst="rect">
            <a:avLst/>
          </a:prstGeom>
          <a:solidFill>
            <a:srgbClr val="FF99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Nosema Sporları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46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"/>
          <p:cNvSpPr>
            <a:spLocks noChangeArrowheads="1" noChangeShapeType="1"/>
          </p:cNvSpPr>
          <p:nvPr/>
        </p:nvSpPr>
        <p:spPr bwMode="auto">
          <a:xfrm>
            <a:off x="1687513" y="2361278"/>
            <a:ext cx="5697537" cy="155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tr-TR" sz="3600" kern="10" spc="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Varroa</a:t>
            </a:r>
            <a:endParaRPr lang="tr-TR" sz="3600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46513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Biyolojisi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81200"/>
            <a:ext cx="8369300" cy="4031873"/>
          </a:xfrm>
          <a:prstGeom prst="rect">
            <a:avLst/>
          </a:prstGeom>
          <a:solidFill>
            <a:srgbClr val="FF9900"/>
          </a:solidFill>
          <a:ln w="38100" cap="sq">
            <a:solidFill>
              <a:srgbClr val="8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Ergin arılar ile larva ve pupaların kanını emerek beslenen tehlikeli dış parazittir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Ergin dişi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Varroalar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1.1-1.2 mm uzunluğunda, 1.5-1.6 mm genişliğinde koyu kızıl kahverengi renktedir. Erkek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Varroalar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ise 0.8-1 mm 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genişliğinde 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gri-beyaz sarımtırak 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renktedir.</a:t>
            </a: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3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Biyolojisi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80988" y="2133600"/>
            <a:ext cx="8510587" cy="4400550"/>
          </a:xfrm>
          <a:prstGeom prst="rect">
            <a:avLst/>
          </a:prstGeom>
          <a:solidFill>
            <a:srgbClr val="FFCC00"/>
          </a:solidFill>
          <a:ln w="762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Dişi varroaların ağzı delici-emici yapıdadır. Yaşam uzunluğu yazın 2-3 ay, kışın 5-8 aydır.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Dişi 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v</a:t>
            </a: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arroanın üremesi ilkbaharda arı kolonisinde kuluçka faaliyetleri ile başlamakta, sonbahara kadar sürmektedir.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20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33CCCC"/>
          </a:solidFill>
          <a:ln w="5715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Biyolojisi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2057400"/>
            <a:ext cx="8369300" cy="4001095"/>
          </a:xfrm>
          <a:prstGeom prst="rect">
            <a:avLst/>
          </a:prstGeom>
          <a:solidFill>
            <a:srgbClr val="FF9900"/>
          </a:solidFill>
          <a:ln w="762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Kış aylarında yumurta bırakmadan işçi arılar üzerinde yaşamını sürdürmektedir.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Varroa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ile bulaşık kolonilerde kuluçka gelişim hızı azalmakta, arılar üzerinde açtığı yaralar enfeksiyon oluşturmakta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i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leri dönemlerinde yavru gözlerinden kanatsız ve bacaksız arılar çıkmaktadır</a:t>
            </a: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5715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Biyolojisi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2159000"/>
            <a:ext cx="8254181" cy="4524375"/>
          </a:xfrm>
          <a:prstGeom prst="rect">
            <a:avLst/>
          </a:prstGeom>
          <a:solidFill>
            <a:srgbClr val="FF6600"/>
          </a:solidFill>
          <a:ln w="76200" cap="sq">
            <a:solidFill>
              <a:srgbClr val="00008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Üreme petek gözleri içinde olmaktadır. Parazit, petek gözlerinin kapatılmasından hemen önce hücre içerisine girer ve larvanın hemolenfini emerek yaşar. Petek gözleri kapatıldıktan 2-3 gün sonra ilk yumurtasını bırakır. Yumurtadan çıkan larvalar protonimf, dötonimf safhalarını geçirerek ergin olur.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3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57150">
            <a:solidFill>
              <a:srgbClr val="FF99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Biyolojisi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4400550"/>
          </a:xfrm>
          <a:prstGeom prst="rect">
            <a:avLst/>
          </a:prstGeom>
          <a:solidFill>
            <a:srgbClr val="FFFF00"/>
          </a:solidFill>
          <a:ln w="76200" cap="sq">
            <a:solidFill>
              <a:srgbClr val="00008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81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Dişi 8-10, erkek 6-7 günde gelişimini tamamlanır. Daha sonra çiftleşirler.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Parazitler, olgun hale gelen arı ile birlikte hücreyi terk ederler. Parazitler kışı dişi arılar üzerinde geçirirler. Üzerinde bulundukları arı ölünce yeni bir konakçı armaya başlarlar.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47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1138" y="533400"/>
            <a:ext cx="8651875" cy="1143000"/>
          </a:xfrm>
          <a:prstGeom prst="rect">
            <a:avLst/>
          </a:prstGeom>
          <a:solidFill>
            <a:srgbClr val="3366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</a:t>
            </a: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Koloniye Etkisi</a:t>
            </a:r>
            <a:r>
              <a:rPr kumimoji="0" lang="tr-TR" sz="4800" b="0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4770537"/>
          </a:xfrm>
          <a:prstGeom prst="rect">
            <a:avLst/>
          </a:prstGeom>
          <a:solidFill>
            <a:srgbClr val="FF9900"/>
          </a:solidFill>
          <a:ln w="76200" cap="sq">
            <a:solidFill>
              <a:srgbClr val="FF99CC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571500" indent="-571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71500" marR="0" lvl="0" indent="-571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Varroa</a:t>
            </a: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arıların</a:t>
            </a: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3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hemolenfleri</a:t>
            </a: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ile beslendiğinden, yavru arılar iyi gelişemez, erginler ise güçsüzdür ve uçamazlar. </a:t>
            </a:r>
          </a:p>
          <a:p>
            <a:pPr marL="571500" marR="0" lvl="0" indent="-571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Parazitten kurtulmak için çırpınır ve huzursuz olurlar.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71500" marR="0" lvl="0" indent="-571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Kolonideki </a:t>
            </a: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erkek arı sayısı düşer. Erkek arıların çiftleşme yeteneği azalır.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2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52425" y="533400"/>
            <a:ext cx="8510588" cy="1143000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</a:t>
            </a: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Koloniye Etkisi</a:t>
            </a: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28800"/>
            <a:ext cx="8369300" cy="3970318"/>
          </a:xfrm>
          <a:prstGeom prst="rect">
            <a:avLst/>
          </a:prstGeom>
          <a:solidFill>
            <a:srgbClr val="FF9900"/>
          </a:solidFill>
          <a:ln w="57150" cap="sq">
            <a:solidFill>
              <a:srgbClr val="FF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666750" indent="-666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666750" marR="0" lvl="0" indent="-666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Ana ve işçi arıların ömürleri kısalır. İşçi arılar normalden küçük olur. Özellikle pupa döneminde önemli ölçüde canlı ağırlık kaybı olur.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666750" marR="0" lvl="0" indent="-666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Gözden çıkan genç arılarda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kanatsızlık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tek veya kısa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kanatlılık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eksik bacak, kısa karın gibi anomaliler görülür.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601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1138" y="533400"/>
            <a:ext cx="8651875" cy="1143000"/>
          </a:xfrm>
          <a:prstGeom prst="rect">
            <a:avLst/>
          </a:prstGeom>
          <a:solidFill>
            <a:srgbClr val="99CC00"/>
          </a:solidFill>
          <a:ln w="5715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Koloniye Etkisi</a:t>
            </a: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3970318"/>
          </a:xfrm>
          <a:prstGeom prst="rect">
            <a:avLst/>
          </a:prstGeom>
          <a:solidFill>
            <a:srgbClr val="00CCFF"/>
          </a:solidFill>
          <a:ln w="57150" cap="sq">
            <a:solidFill>
              <a:srgbClr val="80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571500" indent="-571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İşçi arıların yavru bakımı zayıflar ve buna bağlı olarak ananın yumurtlama kapasitesi azalır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Petek gözlerinde ölü larva sayısı fazla ise, arılar bunları dışarı atamazlar. Bu nedenle gözlerde kuruyan larvalar Avrupa Y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Ç 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benzeri belirtiler oluşturur.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854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1138" y="533400"/>
            <a:ext cx="8651875" cy="1143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Koloniye Etkisi</a:t>
            </a: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52425" y="2098675"/>
            <a:ext cx="8369300" cy="4225925"/>
          </a:xfrm>
          <a:prstGeom prst="rect">
            <a:avLst/>
          </a:prstGeom>
          <a:solidFill>
            <a:srgbClr val="00CCFF"/>
          </a:solidFill>
          <a:ln w="76200" cap="sq">
            <a:solidFill>
              <a:srgbClr val="FF33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Varroaların açtı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ğ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ı yaralar, çeşitli hastalık etkenleri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ne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elverişli ortam oluşturur.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Varroa’dan dolayı zayıf düşen koloniler yağmalanırlar.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Arılar huzursuz oldukları için bazen kış salkımı yapamazlar.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24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Bulaşması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4524315"/>
          </a:xfrm>
          <a:prstGeom prst="rect">
            <a:avLst/>
          </a:prstGeom>
          <a:solidFill>
            <a:srgbClr val="00CCFF"/>
          </a:solidFill>
          <a:ln w="571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857250" indent="-857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Bulaşık kolonilerden sağlıklı kolonilere yavru ve genç işçi arı verilmesi,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Kolonilerin kontrolsüz birleştirilmeleri veya yeni oğul kovanların oluşturulması,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Bulaşık arıların kovanlarını şaşırarak diğer kovanlara girmeleri, özellikle erkek arıların kovanlarını şaşırmaları,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611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948612" cy="11430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Bulaşması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28800"/>
            <a:ext cx="8369300" cy="4805363"/>
          </a:xfrm>
          <a:prstGeom prst="rect">
            <a:avLst/>
          </a:prstGeom>
          <a:solidFill>
            <a:srgbClr val="00CCFF"/>
          </a:solidFill>
          <a:ln w="76200" cap="sq">
            <a:solidFill>
              <a:srgbClr val="FF66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857250" indent="-857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Oğul kontrolü için gerekli önlemlerin yeterince alınmaması ve başıboş çıkan oğulların kaçması,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Arılık içerisinde ve arılıklar arasında zayıf koloniler nedeniyle sık sık yağmacılık yapılması,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Gezginci arıcılığın denetimsiz yapılması,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9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80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Bulaşması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28800"/>
            <a:ext cx="8369300" cy="4554538"/>
          </a:xfrm>
          <a:prstGeom prst="rect">
            <a:avLst/>
          </a:prstGeom>
          <a:solidFill>
            <a:srgbClr val="3366FF"/>
          </a:solidFill>
          <a:ln w="76200" cap="sq">
            <a:solidFill>
              <a:srgbClr val="FF99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857250" indent="-857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Etkili olmayan yöntemlerle zararlıya karşı mücadele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yapılması,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Zararlının bulaşık olduğu yerlerden kontrolsüz ana arı satın alınması,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Bulaşık arılıklarda ve bölgelerde sağlık kurallarına uyulmaması, </a:t>
            </a:r>
            <a:endParaRPr kumimoji="0" lang="tr-TR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rıcıların yeterli bilgiye sahip olmama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ı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r>
              <a:rPr kumimoji="0" lang="tr-TR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48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CCFFFF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 ile Mücadele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561975" y="1905000"/>
            <a:ext cx="7948613" cy="4446588"/>
          </a:xfrm>
          <a:prstGeom prst="rect">
            <a:avLst/>
          </a:prstGeom>
          <a:solidFill>
            <a:srgbClr val="99CC00"/>
          </a:solidFill>
          <a:ln w="76200" cap="sq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Varroa</a:t>
            </a:r>
            <a:r>
              <a:rPr kumimoji="0" lang="tr-TR" sz="3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kontrolünde; kimyasal, bitkisel, biyolojik, fiziksel, genetik ve hormonal mücadele yöntemleri kullanılmaktadır.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Bu parazite karşı çeşitli ilaçlar denenmiş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tir.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Ancak kolonilerde yanlış ve yoğun ilaç uygulanması; varroaların kimyasal maddelere karşı direnç kazanmasına neden olmaktadır.</a:t>
            </a:r>
            <a:r>
              <a:rPr kumimoji="0" lang="tr-TR" sz="3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7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5715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 ile Mücadele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11138" y="1905000"/>
            <a:ext cx="8580437" cy="4498975"/>
          </a:xfrm>
          <a:prstGeom prst="rect">
            <a:avLst/>
          </a:prstGeom>
          <a:solidFill>
            <a:srgbClr val="00CCFF"/>
          </a:solidFill>
          <a:ln w="12700" cap="sq">
            <a:solidFill>
              <a:srgbClr val="3333CC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Arıcılıkta varroa ile savaşımda en yaygın kullanılan yöntem kimyasal mücadeledir.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Malathion, Fluvalinate, Amitraz ve Formik Asit, vs etken maddeli ilaçlar kullanılmaktadır.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Ayrıca arıcılarımız bilinçsiz bir şekilde, bal arılarına tescilli olmayan ilaçları da kullanmaktadır.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20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99CC00"/>
          </a:solidFill>
          <a:ln w="9525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 ile Mücadele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369300" cy="3324225"/>
          </a:xfrm>
          <a:prstGeom prst="rect">
            <a:avLst/>
          </a:prstGeom>
          <a:solidFill>
            <a:srgbClr val="99CC00"/>
          </a:solidFill>
          <a:ln w="127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666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609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655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701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746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792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Varroa mücadelesindeki ilaçlar;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6675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Körük içerisinde yakılarak,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6675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Suyla karıştırılıp dökülerek/püskürtülerek,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6675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Kovan içerisinde yakılarak,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6675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Çerçeveler arasına asılarak,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6675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Pudra şekeri ile karıştırılıp püskürtülerek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0960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kullanılırlar...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3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 ile Mücadele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52425" y="2133600"/>
            <a:ext cx="8299450" cy="3540125"/>
          </a:xfrm>
          <a:prstGeom prst="rect">
            <a:avLst/>
          </a:prstGeom>
          <a:solidFill>
            <a:srgbClr val="00FF00"/>
          </a:solidFill>
          <a:ln w="12700" cap="sq">
            <a:solidFill>
              <a:srgbClr val="333399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5250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Formik Asit etken maddeli ilaçla mücadele;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İlaç, 3*15 cm boyutunda olup 5 ml formik asit içerir.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3-5 çerçeveli zayıf kovana 1 adet; 7-10 çerçeveli kuvvetli koloniye 2 adet karton çubuk çerçeveler üzerine bırakılır.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4-5 gün ara ile 3 defa ilaçlama yapılır.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9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7772400" cy="1143000"/>
          </a:xfrm>
          <a:prstGeom prst="rect">
            <a:avLst/>
          </a:prstGeom>
          <a:solidFill>
            <a:srgbClr val="00CCFF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 ile Mücadele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52425" y="1981200"/>
            <a:ext cx="8369300" cy="3540125"/>
          </a:xfrm>
          <a:prstGeom prst="rect">
            <a:avLst/>
          </a:prstGeom>
          <a:solidFill>
            <a:srgbClr val="00FF00"/>
          </a:solidFill>
          <a:ln w="12700" cap="sq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5250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Amitraz etken maddeli ilaçla mücadele;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Her fumigant şerit 265 mg amitraz içerir.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Bir fumigant şerit ile 10 kovan ilaçlanır.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Şerit, körük içinde yakılır ve her bir kovanın uçma deliğinden 7 duman verilir. Uçuş deliği kapatılmaz.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3 gün ara ile 4 defa ilaçlama yapılır.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48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3413" y="533400"/>
            <a:ext cx="8088312" cy="11430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 ile Mücadele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561975" y="1828800"/>
            <a:ext cx="8229600" cy="3540125"/>
          </a:xfrm>
          <a:prstGeom prst="rect">
            <a:avLst/>
          </a:prstGeom>
          <a:solidFill>
            <a:srgbClr val="00CCFF"/>
          </a:solidFill>
          <a:ln w="571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76250" indent="-476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5250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Coumaphos etken maddeli ilaçla mücadele;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 şişe 20 cc ilaç içerir.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 cc ilaç 50 cc su ile karıştırılır.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6 çerçeveden daha az olan kolonilere 25 cc, fazla olanlara 50 cc ilaç çerçeveler arasına dökülür.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5250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 hafta ara ile 2 ilaçlama yapılır.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57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52425" y="533400"/>
            <a:ext cx="8053388" cy="11430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Varroa’nın Yaşam Döngüsü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4175" y="2060575"/>
            <a:ext cx="8053388" cy="1143000"/>
          </a:xfrm>
          <a:prstGeom prst="rect">
            <a:avLst/>
          </a:prstGeom>
          <a:solidFill>
            <a:srgbClr val="00CCFF"/>
          </a:solidFill>
          <a:ln w="57150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 destructor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4175" y="3429000"/>
            <a:ext cx="8053388" cy="1143000"/>
          </a:xfrm>
          <a:prstGeom prst="rect">
            <a:avLst/>
          </a:prstGeom>
          <a:solidFill>
            <a:srgbClr val="00CCFF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 destructor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4175" y="4941888"/>
            <a:ext cx="8053388" cy="1143000"/>
          </a:xfrm>
          <a:prstGeom prst="rect">
            <a:avLst/>
          </a:prstGeom>
          <a:solidFill>
            <a:srgbClr val="99CC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0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Pupa ve Larva Üzerinde </a:t>
            </a:r>
            <a:r>
              <a:rPr kumimoji="0" lang="tr-TR" sz="3600" b="0" i="1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Varroalar</a:t>
            </a:r>
            <a:endParaRPr kumimoji="0" lang="tr-TR" sz="3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64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27050" y="533400"/>
            <a:ext cx="8054975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Arı Üzerinde Varroalar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73088" y="1989138"/>
            <a:ext cx="8053387" cy="1143000"/>
          </a:xfrm>
          <a:prstGeom prst="rect">
            <a:avLst/>
          </a:prstGeom>
          <a:solidFill>
            <a:srgbClr val="FF9900"/>
          </a:solidFill>
          <a:ln w="57150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Yeni Çıkan Arı Üzerinde Varroa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50875" y="3357563"/>
            <a:ext cx="8053388" cy="1143000"/>
          </a:xfrm>
          <a:prstGeom prst="rect">
            <a:avLst/>
          </a:prstGeom>
          <a:solidFill>
            <a:srgbClr val="99CC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Varroanın Deforme Ettiği Arı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38175" y="4868863"/>
            <a:ext cx="8054975" cy="1143000"/>
          </a:xfrm>
          <a:prstGeom prst="rect">
            <a:avLst/>
          </a:prstGeom>
          <a:solidFill>
            <a:srgbClr val="00CCFF"/>
          </a:solidFill>
          <a:ln w="5715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İşi Arı Üzerinde Varroa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66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"/>
          <p:cNvSpPr>
            <a:spLocks noChangeArrowheads="1" noChangeShapeType="1"/>
          </p:cNvSpPr>
          <p:nvPr/>
        </p:nvSpPr>
        <p:spPr bwMode="auto">
          <a:xfrm>
            <a:off x="1687513" y="2362200"/>
            <a:ext cx="5697537" cy="155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tr-TR" sz="3600" kern="10" spc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Büyük Mum Güvesi</a:t>
            </a:r>
            <a:endParaRPr lang="tr-TR" sz="3600" kern="10" spc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37496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1138" y="533400"/>
            <a:ext cx="8651875" cy="1143000"/>
          </a:xfrm>
          <a:prstGeom prst="rect">
            <a:avLst/>
          </a:prstGeom>
          <a:solidFill>
            <a:srgbClr val="00CCFF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Büyük Mum Güvesinin Biyolojisi</a:t>
            </a: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828800"/>
            <a:ext cx="8369300" cy="3539430"/>
          </a:xfrm>
          <a:prstGeom prst="rect">
            <a:avLst/>
          </a:prstGeom>
          <a:solidFill>
            <a:srgbClr val="FF9900"/>
          </a:solidFill>
          <a:ln w="5715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857250" indent="-857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857250" marR="0" lvl="0" indent="-8572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Y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umurtalarını bal arılarının ulaşamayacağı yarık ve deliklere yumurtlarlar.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Yumurtalar pembemsi krem veya </a:t>
            </a:r>
            <a:r>
              <a:rPr kumimoji="0" lang="tr-TR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beyazımtrak</a:t>
            </a: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renkte olup b</a:t>
            </a: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o</a:t>
            </a: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yu eninden biraz uzun ve yaklaşık 0.5 mm'den biraz küçüktür.</a:t>
            </a: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Normal koşullarda (24-26</a:t>
            </a:r>
            <a:r>
              <a:rPr kumimoji="0" lang="tr-T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C) bu yumurtalardan 5-8 günde larvalar çıkar.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496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1138" y="533400"/>
            <a:ext cx="8651875" cy="1143000"/>
          </a:xfrm>
          <a:prstGeom prst="rect">
            <a:avLst/>
          </a:prstGeom>
          <a:solidFill>
            <a:srgbClr val="FF00FF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Büyük Mum Güvesinin Biyolojisi</a:t>
            </a:r>
            <a:r>
              <a:rPr kumimoji="0" lang="tr-TR" sz="4800" b="0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2564904"/>
            <a:ext cx="8369300" cy="3539430"/>
          </a:xfrm>
          <a:prstGeom prst="rect">
            <a:avLst/>
          </a:prstGeom>
          <a:solidFill>
            <a:srgbClr val="00CCFF"/>
          </a:solidFill>
          <a:ln w="76200" cap="sq">
            <a:solidFill>
              <a:srgbClr val="3333CC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857250" indent="-857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Yeni çıkan larva ipeksi yapı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lı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bir tünel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de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peteğin tabanına doğru ilerlemeye başlar.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Sıcaklık ve besin</a:t>
            </a:r>
            <a:r>
              <a:rPr kumimoji="0" lang="tr-T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</a:t>
            </a:r>
            <a:r>
              <a:rPr kumimoji="0" lang="tr-T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bağlı olarak 1-5 ay beslenir ve büyür. Bu dönem sonunda larva boyu 1 mm’den 22 mm’ye kadar büyür.</a:t>
            </a:r>
            <a:r>
              <a:rPr kumimoji="0" lang="tr-T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Larvalar polen yanında arı larvası gömle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ği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ve dışkı ile beslenir.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adece balmumu ile beslenen larva gelişme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ini tamamlayamaz.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9619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1138" y="533400"/>
            <a:ext cx="8651875" cy="1143000"/>
          </a:xfrm>
          <a:prstGeom prst="rect">
            <a:avLst/>
          </a:prstGeom>
          <a:solidFill>
            <a:srgbClr val="99CC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Büyük Mum Güvesinin Biyolojisi</a:t>
            </a: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84375"/>
            <a:ext cx="8369300" cy="4031873"/>
          </a:xfrm>
          <a:prstGeom prst="rect">
            <a:avLst/>
          </a:prstGeom>
          <a:solidFill>
            <a:srgbClr val="00FF00"/>
          </a:solidFill>
          <a:ln w="57150" cap="sq">
            <a:solidFill>
              <a:srgbClr val="FF6600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857250" indent="-857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Koyu ve eski petekler pek çok arı larva kalıntısı içerdiğinden dolayı büyük mum güvesi zararı açısından oldukça risklidirler.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4-5</a:t>
            </a:r>
            <a:r>
              <a:rPr kumimoji="0" lang="tr-TR" sz="32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 arasında beslenme ve gelişme olmaz</a:t>
            </a: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</a:t>
            </a: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larva uyuşuk uyku halinde kalır.</a:t>
            </a: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Larval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evre sonunda pupaya, daha sonra da ergin güveye doğru değişim başlar. Bu değişim süreci 1-9 haftada sona erer.</a:t>
            </a: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897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1138" y="533400"/>
            <a:ext cx="8651875" cy="1143000"/>
          </a:xfrm>
          <a:prstGeom prst="rect">
            <a:avLst/>
          </a:prstGeom>
          <a:solidFill>
            <a:srgbClr val="33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Büyük Mum Güvesinin Biyolojisi</a:t>
            </a:r>
            <a:r>
              <a:rPr kumimoji="0" lang="tr-TR" sz="4800" b="0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52425" y="1981200"/>
            <a:ext cx="8510588" cy="4940300"/>
          </a:xfrm>
          <a:prstGeom prst="rect">
            <a:avLst/>
          </a:prstGeom>
          <a:solidFill>
            <a:srgbClr val="FF00FF"/>
          </a:solidFill>
          <a:ln w="76200" cap="sq">
            <a:solidFill>
              <a:srgbClr val="6600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857250" indent="-857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Mum güve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 genellikle geceleri uçar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g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ündüz saatlerinde karanlık yerlerde dinlenirler.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Dişi güveler gömlekten çıkıştan 4-10 gün içerisinde yumurtlamaya başlarlar.</a:t>
            </a:r>
            <a:r>
              <a:rPr kumimoji="0" lang="tr-TR" sz="35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Dişiler akşam karanlığında yumurtlamak amacıyla arı kovanlarına girmeye çalışırlar. Koloni kuvvetli ise bal arıları tarafından uzaklaştırılır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lar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tr-TR" sz="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8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14464" y="533400"/>
            <a:ext cx="8440738" cy="1143000"/>
          </a:xfrm>
          <a:prstGeom prst="rect">
            <a:avLst/>
          </a:prstGeom>
          <a:solidFill>
            <a:srgbClr val="00CCFF"/>
          </a:solidFill>
          <a:ln w="762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100584" tIns="50292" rIns="100584" bIns="5029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Büyük Mum Güvesi ile Mücadele</a:t>
            </a:r>
            <a:r>
              <a:rPr kumimoji="0" lang="tr-TR" sz="4000" b="0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</a:t>
            </a: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676400"/>
            <a:ext cx="696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22275" y="1905000"/>
            <a:ext cx="8229600" cy="4031873"/>
          </a:xfrm>
          <a:prstGeom prst="rect">
            <a:avLst/>
          </a:prstGeom>
          <a:solidFill>
            <a:srgbClr val="00FF00"/>
          </a:solidFill>
          <a:ln w="76200" cap="sq">
            <a:solidFill>
              <a:srgbClr val="CCCCFF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857250" indent="-857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Mücadelede pek çok kimyasal, biyolojik ve fiziksel yöntem kullanılmaktadır.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Kullanılan kimyasallar bal ve balmumunda kalıntı bırakmaktadır. Soğutma ve ısıtma teknikleri ise pahalı olmaktadır. 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Peteklerin her iki yüzeyine birer avuç sofra tuzu atılarak kullanımı en pratik ve ucuz korunma yöntemidir.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49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3980</Words>
  <Application>Microsoft Office PowerPoint</Application>
  <PresentationFormat>Ekran Gösterisi (4:3)</PresentationFormat>
  <Paragraphs>514</Paragraphs>
  <Slides>131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131</vt:i4>
      </vt:variant>
    </vt:vector>
  </HeadingPairs>
  <TitlesOfParts>
    <vt:vector size="132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-=[By NeC]=-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51</cp:revision>
  <dcterms:created xsi:type="dcterms:W3CDTF">2012-07-20T13:21:25Z</dcterms:created>
  <dcterms:modified xsi:type="dcterms:W3CDTF">2014-03-17T08:51:57Z</dcterms:modified>
</cp:coreProperties>
</file>